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57" r:id="rId4"/>
    <p:sldId id="258" r:id="rId5"/>
    <p:sldId id="271" r:id="rId6"/>
    <p:sldId id="272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4" r:id="rId17"/>
    <p:sldId id="270" r:id="rId18"/>
    <p:sldId id="275" r:id="rId19"/>
    <p:sldId id="278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82" autoAdjust="0"/>
  </p:normalViewPr>
  <p:slideViewPr>
    <p:cSldViewPr>
      <p:cViewPr>
        <p:scale>
          <a:sx n="70" d="100"/>
          <a:sy n="70" d="100"/>
        </p:scale>
        <p:origin x="-114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CDF39-8BAD-4E18-8908-2810A6158B26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4D88A-F61B-4F13-BF8F-E56C26FC2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77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Общепризнано, что основным фактором, определяющим развитие материальной культуры, является создание и использование источников энергии. Энергия – это самый главный носитель технического прогресса и повышения жизненного уровня человека.</a:t>
            </a:r>
          </a:p>
          <a:p>
            <a:r>
              <a:rPr lang="ru-RU" dirty="0" smtClean="0"/>
              <a:t>По данным ООН, современный средний уровень потребления энергии в год на человека  составляет порядка 5 кВт на одного человека, существующий уровень наиболее развитых стран – 14 кВт.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75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Мировой океан занимает 70,8% земной поверхности и поглощает около трёх четвертей солнечной энергии, падающей на землю. Энергия океана – ещё не тронутая кладовая энергетических ресурсов.  В числе установок, использующих энергию океана, в настоящее время рассматриваются приливные электростанции, волновые и электростанции морских течений, в которых происходит преобразование механической энергии океана в электрическую. Наличие температурного градиента между верхними и нижними слоями Мирового океана используются в так называемых гидротермальных электростанциях.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441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Приливные электростанции (ПС) – это новое направление  </a:t>
            </a:r>
            <a:r>
              <a:rPr lang="ru-RU" dirty="0" err="1" smtClean="0"/>
              <a:t>электропроизводства</a:t>
            </a:r>
            <a:r>
              <a:rPr lang="ru-RU" dirty="0" smtClean="0"/>
              <a:t>. Морские приливы и отливы представляют собой, как известно, периодические колебания уровня моря, вызываемые силами притяжения главным образом Луны и в меньшей степени Солнца. Когда Солнце, Луна и Земля находятся на одной прямой, то приливная волна максимальна. А в  тех случаях, когда угол Луна – Земля – Солнце составляет 90°, приливная волна минимальна. Средняя высота волны на большинстве побережий невелика и достигает всего около 1 метра, однако в некоторых местах у берегов высота приливов может достигать и более 15 метров. Так, например, в </a:t>
            </a:r>
            <a:r>
              <a:rPr lang="ru-RU" dirty="0" err="1" smtClean="0"/>
              <a:t>Пенжинской</a:t>
            </a:r>
            <a:r>
              <a:rPr lang="ru-RU" dirty="0" smtClean="0"/>
              <a:t> губе Охотского моря высота приливной волны составляет 13 м, а на атлантическом побережье Канады (залив Фанди) даже 18 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01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простейшем варианте принцип действия ПЭС сводится к следующему: во время прилива вода наполняет какой-либо резервуар, а во время отлива вытекает из него, вращая гидравлические турбины. Это так называемая </a:t>
            </a:r>
            <a:r>
              <a:rPr lang="ru-RU" dirty="0" err="1" smtClean="0"/>
              <a:t>однобассейновая</a:t>
            </a:r>
            <a:r>
              <a:rPr lang="ru-RU" dirty="0" smtClean="0"/>
              <a:t> схема ПЭС. Несколько сложнее </a:t>
            </a:r>
            <a:r>
              <a:rPr lang="ru-RU" dirty="0" err="1" smtClean="0"/>
              <a:t>двухбассейновая</a:t>
            </a:r>
            <a:r>
              <a:rPr lang="ru-RU" dirty="0" smtClean="0"/>
              <a:t> ПЭС: в ней энергия производится как во время прилива, так и во время отлива.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418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 возобновляемым источникам энергии относятся и морские волны. Морские волны порождаются ветром, их энергия определяется состоянием поверхности моря. Средняя волна высотой 3 м несет примерно 90 кВт мощности энергии на 1 м длины фронта волны. Однако практическая реализация данной энергии вызывает большие сложности.  В настоящее время запатентован ряд технических решения по преобразованию энергии волн в электрическую. В Японии используется энергия волны для автономного энергоснабжения плавающих буев.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508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1F67A-3F79-4C86-AC9A-D86EC5EA41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658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Проблема использования тепла Земли для производства энергии представляет большой интерес. Геотермальная энергия – практически неисчерпаемый источник энергии. Известно, что с увеличением глубины земных слоёв температура повышается. Это приводит к тому, что из недр Земли к её поверхности непрерывно  течет тепловой поток значительной мощности, по расчетам в 30 раз больший мощности  всех электростанций мира. В настоящее время ведется интенсивное исследование проблемы использования геотермальных ресурсов (подземных запасов горячей воды и пара;  источники, связанные с теплотой сухих горных пород)  для производства электроэнергии.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64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Первая успешная попытка использовать тепло Земли для производства электричества была осуществлена в </a:t>
            </a:r>
            <a:r>
              <a:rPr lang="ru-RU" dirty="0" err="1" smtClean="0"/>
              <a:t>Лордерелло</a:t>
            </a:r>
            <a:r>
              <a:rPr lang="ru-RU" dirty="0" smtClean="0"/>
              <a:t>  (Италия) в 1904 г., где в паротурбинном цикле стали использовать выходящий из земли сухой пар. Мощность этой </a:t>
            </a:r>
            <a:r>
              <a:rPr lang="ru-RU" dirty="0" err="1" smtClean="0"/>
              <a:t>ГеоТЭС</a:t>
            </a:r>
            <a:r>
              <a:rPr lang="ru-RU" dirty="0" smtClean="0"/>
              <a:t>  сейчас составляет 390 МВт.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47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все же работы по изучению проблемы использования геотермальной энергии ведутся во многих странах мира, так как запасы её неистощимы. Кроме того, в отличие от солнечной энергии, которая имеет колебания не только суточные, но и в зависимости от времени года и от погоды, геотермальная энергия может генерироваться непосредственно. Предполагается, что при соответствующем  развитии  </a:t>
            </a:r>
            <a:r>
              <a:rPr lang="ru-RU" dirty="0" err="1" smtClean="0"/>
              <a:t>ГеоТЭС</a:t>
            </a:r>
            <a:r>
              <a:rPr lang="ru-RU" dirty="0" smtClean="0"/>
              <a:t>,  энергия, вырабатываемая ими, будет стоить дешевле энергии, полученной любыми другими путями.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1F67A-3F79-4C86-AC9A-D86EC5EA41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65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Для существования людям с каждым днём требуется всё больше и больше энергии.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</a:rPr>
              <a:t>Газ, нефть и уголь относятся к </a:t>
            </a:r>
            <a:r>
              <a:rPr lang="ru-RU" sz="1200" u="sng" dirty="0" err="1" smtClean="0">
                <a:solidFill>
                  <a:schemeClr val="bg1"/>
                </a:solidFill>
              </a:rPr>
              <a:t>невозобновляемым</a:t>
            </a:r>
            <a:r>
              <a:rPr lang="ru-RU" sz="1200" dirty="0" smtClean="0">
                <a:solidFill>
                  <a:schemeClr val="bg1"/>
                </a:solidFill>
              </a:rPr>
              <a:t> источникам энергии.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rgbClr val="0860FA"/>
                </a:solidFill>
                <a:latin typeface="+mn-lt"/>
                <a:ea typeface="+mn-ea"/>
                <a:cs typeface="+mn-cs"/>
              </a:rPr>
              <a:t>Что делать в преддверии энергетического кризиса?</a:t>
            </a:r>
            <a:r>
              <a: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smtClean="0"/>
              <a:t>Нужно искать другие источники энергии — альтернативные, нетрадиционные, возобновляемые.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rgbClr val="0860FA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1F67A-3F79-4C86-AC9A-D86EC5EA41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14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Альтернати́вная</a:t>
            </a:r>
            <a:r>
              <a:rPr lang="ru-RU" dirty="0" smtClean="0"/>
              <a:t> </a:t>
            </a:r>
            <a:r>
              <a:rPr lang="ru-RU" dirty="0" err="1" smtClean="0"/>
              <a:t>энерге́тика</a:t>
            </a:r>
            <a:r>
              <a:rPr lang="ru-RU" dirty="0" smtClean="0"/>
              <a:t> — совокупность перспективных способов получения энергии, которые распространены не так широко, как традиционные, однако представляют интерес из-за выгодности их использования при низком риске причинения вреда экологии района.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Альтернативный источник энергии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способ, устройство или сооружение, позволяющее получать электроэнергию(или другой требуемый вид энергии) и заменяющий собой традиционные источники энергии, функционирующие на нефти, добываемом природном газе и угле. Цель поиска альтернативных источников энергии — потребность получать её из энергии возобновляемых или практически неисчерпаемых природных ресурсов и явлений. Во внимание может браться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экологичность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экономичность.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65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Солнечная энергия представляет «вечный» и потенциально огромный источник энергоснабжения, не вносящий каких-либо загрязнений в окружающую среду. Однако известны и недостатки солнечной энергии.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03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Главным препятствием для крупномасштабного производства э/энергии на солнечных  электростанциях является их высокая расчетная стоимость, которая обусловлена требованием большой площади </a:t>
            </a:r>
            <a:r>
              <a:rPr lang="ru-RU" dirty="0" err="1" smtClean="0"/>
              <a:t>энергоприемников</a:t>
            </a:r>
            <a:r>
              <a:rPr lang="ru-RU" dirty="0" smtClean="0"/>
              <a:t> и их дороговизной: стоимость 1 кВт установленной мощности составляет в настоящее время 150-300 тыс. руб.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312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Энергия ветра - это результат тепловых процессов, происходящих в атмосфере планеты. Различие плотностей нагретого и холодного воздуха обуславливают перемещение воздушных масс. Следовательно, первопричина энергии ветра  – энергия солнечного излучения, которая высвобождается в одной из своих форм – энергии воздушных течений. Около 2% поступающей на Землю солнечной радиации превращается в энергию ветра.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4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Ветер – очень большой возобновляемый источник энергии. Его энергию можно использовать почти во всех районах Земли. Предпочтительность применения ветровых электростанций (ВЭС) по экономическим соображениям в сравнении с любыми  вариантами, основанными на использовании органического топлива, не вызывает сомнений.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Ветроэнергия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очень интересно, – один из наиболее древних источников энергии.  Возраст древних ветряных двигателей точно не установлен. Но считают, что такие двигатели появились в 1700 г. до н.э. Энергия ветра широко применялась для привода мельниц и водоподъёмных устройств в глубокой древности в Египте и на Ближнем Востоке. В Европе ветряные мельницы появились в начале Х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в. В Голландии 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XVII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в. общая мощность ветряных мельниц составляла 50-100 МВт, что с учетом небольшой численности населения представляло собой внушительную цифру: 50-100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кВт·ч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механической работы на человека в год.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56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Однако, использование ветряных двигателей имеет несколько проблем:</a:t>
            </a:r>
          </a:p>
          <a:p>
            <a:r>
              <a:rPr lang="ru-RU" dirty="0" smtClean="0"/>
              <a:t>1. Двигатель необходимо останавливать, когда ветер ослабевает, и энергетические потери на трение начинают превышать количество энергии, извлекаемой из ветра;</a:t>
            </a:r>
          </a:p>
          <a:p>
            <a:r>
              <a:rPr lang="ru-RU" dirty="0" smtClean="0"/>
              <a:t>2. Ветроколесо должно развивать максимальную мощность при любом ветре – от умеренного до сильного;</a:t>
            </a:r>
          </a:p>
          <a:p>
            <a:r>
              <a:rPr lang="ru-RU" dirty="0" smtClean="0"/>
              <a:t>3. Если скорость ветра становится слишком большой, воздушная турбина требует автоматического отключения, чтобы избежать перегрузки генератора;</a:t>
            </a:r>
          </a:p>
          <a:p>
            <a:r>
              <a:rPr lang="ru-RU" dirty="0" smtClean="0"/>
              <a:t>4. При перемене направления ветра турбина должна поворачиваться таким образом, чтобы наиболее эффективно его использовать.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00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Уже сегодня широкое практическое использование получили автономные установки мощностью всего в единицы, и даже доли киловатта. В основном они предназначены для нужд сельского хозяйства – орошения, вертикального дренажа, электроснабжения автономных потребителей. Использование ВЭС способствует сохранению окружающей среды от загрязнения, что очень существенно с точки зрения экологии.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4D88A-F61B-4F13-BF8F-E56C26FC20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4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92000"/>
            <a:ext cx="47371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764704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Использование альтернативных источников </a:t>
            </a:r>
            <a:r>
              <a:rPr lang="ru-RU" sz="3600" dirty="0" smtClean="0">
                <a:solidFill>
                  <a:schemeClr val="bg1"/>
                </a:solidFill>
              </a:rPr>
              <a:t>энергии</a:t>
            </a:r>
          </a:p>
          <a:p>
            <a:pPr algn="ctr"/>
            <a:endParaRPr lang="ru-RU" sz="3600" dirty="0">
              <a:solidFill>
                <a:schemeClr val="bg1"/>
              </a:solidFill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10 класс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43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6601" y="518955"/>
            <a:ext cx="2555875" cy="732848"/>
          </a:xfrm>
          <a:prstGeom prst="rect">
            <a:avLst/>
          </a:prstGeom>
          <a:noFill/>
          <a:ln w="25400">
            <a:solidFill>
              <a:srgbClr val="0860FA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Энергия 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ветра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7764" y="501649"/>
            <a:ext cx="2558137" cy="8713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Недостатки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852" y="530141"/>
            <a:ext cx="2555875" cy="84283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Достоинства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2" name="Скругленная соединительная линия 11"/>
          <p:cNvCxnSpPr>
            <a:stCxn id="7" idx="1"/>
            <a:endCxn id="10" idx="3"/>
          </p:cNvCxnSpPr>
          <p:nvPr/>
        </p:nvCxnSpPr>
        <p:spPr>
          <a:xfrm rot="10800000" flipV="1">
            <a:off x="2906727" y="885379"/>
            <a:ext cx="369874" cy="66180"/>
          </a:xfrm>
          <a:prstGeom prst="curvedConnector3">
            <a:avLst>
              <a:gd name="adj1" fmla="val 50000"/>
            </a:avLst>
          </a:prstGeom>
          <a:ln w="19050">
            <a:solidFill>
              <a:srgbClr val="0860F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>
            <a:stCxn id="7" idx="3"/>
            <a:endCxn id="9" idx="1"/>
          </p:cNvCxnSpPr>
          <p:nvPr/>
        </p:nvCxnSpPr>
        <p:spPr>
          <a:xfrm>
            <a:off x="5832476" y="885379"/>
            <a:ext cx="395288" cy="51933"/>
          </a:xfrm>
          <a:prstGeom prst="curvedConnector3">
            <a:avLst>
              <a:gd name="adj1" fmla="val 50000"/>
            </a:avLst>
          </a:prstGeom>
          <a:ln w="19050">
            <a:solidFill>
              <a:srgbClr val="0860F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7164" y="1669078"/>
            <a:ext cx="2549074" cy="56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schemeClr val="bg1"/>
                </a:solidFill>
              </a:rPr>
              <a:t>экологичность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неисчерпаемость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5714" y="1669078"/>
            <a:ext cx="2549074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рассеянность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 пространстве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непредсказуемость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9458" name="Picture 2" descr="http://cliparts.co/cliparts/Aib/b94/Aibb94nB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80" y="1844824"/>
            <a:ext cx="3987152" cy="53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7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getbg.net/upload/full/12272_pole_oblaka_vetryaki_1680x1050_(www.GetBg.net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5"/>
          <a:stretch/>
        </p:blipFill>
        <p:spPr bwMode="auto">
          <a:xfrm>
            <a:off x="587309" y="1196752"/>
            <a:ext cx="793549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102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661639"/>
            <a:ext cx="5472608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Энергия волн и приливов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06" y="1270000"/>
            <a:ext cx="51943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64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3" y="1268760"/>
            <a:ext cx="8159525" cy="459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822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4" y="1340768"/>
            <a:ext cx="8196284" cy="461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717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81" y="3429000"/>
            <a:ext cx="64928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81" y="692696"/>
            <a:ext cx="649287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499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0"/>
            <a:ext cx="1316571" cy="38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1" y="518955"/>
            <a:ext cx="2555875" cy="1471511"/>
          </a:xfrm>
          <a:prstGeom prst="rect">
            <a:avLst/>
          </a:prstGeom>
          <a:noFill/>
          <a:ln w="25400">
            <a:solidFill>
              <a:srgbClr val="0860FA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Энергия 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приливов и волн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7765" y="501649"/>
            <a:ext cx="2376684" cy="124065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Недостатки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01648"/>
            <a:ext cx="2367175" cy="124065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Достоинства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" name="Скругленная соединительная линия 8"/>
          <p:cNvCxnSpPr>
            <a:endCxn id="7" idx="3"/>
          </p:cNvCxnSpPr>
          <p:nvPr/>
        </p:nvCxnSpPr>
        <p:spPr>
          <a:xfrm rot="10800000" flipV="1">
            <a:off x="2906727" y="1121975"/>
            <a:ext cx="369874" cy="1"/>
          </a:xfrm>
          <a:prstGeom prst="curvedConnector3">
            <a:avLst>
              <a:gd name="adj1" fmla="val 50000"/>
            </a:avLst>
          </a:prstGeom>
          <a:ln w="19050">
            <a:solidFill>
              <a:srgbClr val="0860F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/>
          <p:nvPr/>
        </p:nvCxnSpPr>
        <p:spPr>
          <a:xfrm flipV="1">
            <a:off x="5832475" y="1171565"/>
            <a:ext cx="395288" cy="0"/>
          </a:xfrm>
          <a:prstGeom prst="curvedConnector3">
            <a:avLst>
              <a:gd name="adj1" fmla="val 50000"/>
            </a:avLst>
          </a:prstGeom>
          <a:ln w="19050">
            <a:solidFill>
              <a:srgbClr val="0860F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2038517"/>
            <a:ext cx="255211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высокая </a:t>
            </a:r>
            <a:r>
              <a:rPr lang="ru-RU" dirty="0" err="1" smtClean="0">
                <a:solidFill>
                  <a:schemeClr val="bg1"/>
                </a:solidFill>
              </a:rPr>
              <a:t>экологичность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низкая </a:t>
            </a:r>
            <a:r>
              <a:rPr lang="ru-RU" dirty="0">
                <a:solidFill>
                  <a:schemeClr val="bg1"/>
                </a:solidFill>
              </a:rPr>
              <a:t>себестоимость получения </a:t>
            </a:r>
            <a:r>
              <a:rPr lang="ru-RU" dirty="0" smtClean="0">
                <a:solidFill>
                  <a:schemeClr val="bg1"/>
                </a:solidFill>
              </a:rPr>
              <a:t>энергии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5714" y="2038517"/>
            <a:ext cx="2549074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высокая стоимость </a:t>
            </a:r>
            <a:r>
              <a:rPr lang="ru-RU" sz="1600" b="1" dirty="0" smtClean="0">
                <a:solidFill>
                  <a:schemeClr val="bg1"/>
                </a:solidFill>
              </a:rPr>
              <a:t>строительства электростанций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bg1"/>
                </a:solidFill>
              </a:rPr>
              <a:t>суточные изменения </a:t>
            </a:r>
            <a:r>
              <a:rPr lang="ru-RU" sz="1600" b="1" dirty="0" smtClean="0">
                <a:solidFill>
                  <a:schemeClr val="bg1"/>
                </a:solidFill>
              </a:rPr>
              <a:t>мощности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36">
                        <a14:foregroundMark x1="11609" y1="29206" x2="50000" y2="22698"/>
                        <a14:foregroundMark x1="23615" y1="25556" x2="33905" y2="20794"/>
                        <a14:foregroundMark x1="42216" y1="20476" x2="52902" y2="21746"/>
                        <a14:foregroundMark x1="17678" y1="24127" x2="9763" y2="26349"/>
                        <a14:foregroundMark x1="14512" y1="23492" x2="11609" y2="24762"/>
                        <a14:foregroundMark x1="22955" y1="24127" x2="18470" y2="24921"/>
                        <a14:foregroundMark x1="31266" y1="20317" x2="34565" y2="20317"/>
                        <a14:foregroundMark x1="53166" y1="21905" x2="54749" y2="22857"/>
                        <a14:backgroundMark x1="4090" y1="58095" x2="36544" y2="91587"/>
                        <a14:backgroundMark x1="95778" y1="91905" x2="44063" y2="93492"/>
                        <a14:backgroundMark x1="73219" y1="62540" x2="80739" y2="65238"/>
                        <a14:backgroundMark x1="83245" y1="78889" x2="83377" y2="72063"/>
                        <a14:backgroundMark x1="48417" y1="4286" x2="3694" y2="7619"/>
                        <a14:backgroundMark x1="3694" y1="25873" x2="792" y2="30952"/>
                        <a14:backgroundMark x1="3166" y1="54127" x2="396" y2="42222"/>
                        <a14:backgroundMark x1="528" y1="43333" x2="792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132856"/>
            <a:ext cx="4063459" cy="45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5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56456"/>
            <a:ext cx="4395787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74326"/>
            <a:ext cx="4429249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Геотермальная энергия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580252"/>
            <a:ext cx="3672408" cy="1798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</a:rPr>
              <a:t>Геотермальную энергию можно получить путём утилизации так называемого тепла земных недр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6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6" y="1129803"/>
            <a:ext cx="8172400" cy="459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40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0"/>
            <a:ext cx="1316571" cy="38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1" y="518955"/>
            <a:ext cx="2555875" cy="1225290"/>
          </a:xfrm>
          <a:prstGeom prst="rect">
            <a:avLst/>
          </a:prstGeom>
          <a:noFill/>
          <a:ln w="25400">
            <a:solidFill>
              <a:srgbClr val="0860FA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+mj-lt"/>
              </a:rPr>
              <a:t>Энергия 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земных недр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7765" y="501649"/>
            <a:ext cx="2448692" cy="124065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Недостатки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501648"/>
            <a:ext cx="2439183" cy="1240657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Достоинства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" name="Скругленная соединительная линия 8"/>
          <p:cNvCxnSpPr>
            <a:stCxn id="5" idx="1"/>
            <a:endCxn id="7" idx="3"/>
          </p:cNvCxnSpPr>
          <p:nvPr/>
        </p:nvCxnSpPr>
        <p:spPr>
          <a:xfrm rot="10800000">
            <a:off x="2906727" y="1121978"/>
            <a:ext cx="369874" cy="9623"/>
          </a:xfrm>
          <a:prstGeom prst="curvedConnector3">
            <a:avLst>
              <a:gd name="adj1" fmla="val 50000"/>
            </a:avLst>
          </a:prstGeom>
          <a:ln w="19050">
            <a:solidFill>
              <a:srgbClr val="0860F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/>
          <p:nvPr/>
        </p:nvCxnSpPr>
        <p:spPr>
          <a:xfrm flipV="1">
            <a:off x="5832475" y="1171565"/>
            <a:ext cx="395288" cy="0"/>
          </a:xfrm>
          <a:prstGeom prst="curvedConnector3">
            <a:avLst>
              <a:gd name="adj1" fmla="val 50000"/>
            </a:avLst>
          </a:prstGeom>
          <a:ln w="19050">
            <a:solidFill>
              <a:srgbClr val="0860F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7544" y="2038518"/>
            <a:ext cx="2448694" cy="1128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</a:rPr>
              <a:t>неисчерпаемость 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</a:rPr>
              <a:t>независимость 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от </a:t>
            </a:r>
            <a:r>
              <a:rPr lang="ru-RU" b="1" dirty="0">
                <a:solidFill>
                  <a:schemeClr val="bg1"/>
                </a:solidFill>
              </a:rPr>
              <a:t>времени суток и времени </a:t>
            </a:r>
            <a:r>
              <a:rPr lang="ru-RU" b="1" dirty="0" smtClean="0">
                <a:solidFill>
                  <a:schemeClr val="bg1"/>
                </a:solidFill>
              </a:rPr>
              <a:t>года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5714" y="2038517"/>
            <a:ext cx="254907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bg1"/>
                </a:solidFill>
              </a:rPr>
              <a:t>невозможность сброса </a:t>
            </a:r>
            <a:r>
              <a:rPr lang="ru-RU" b="1" dirty="0">
                <a:solidFill>
                  <a:schemeClr val="bg1"/>
                </a:solidFill>
              </a:rPr>
              <a:t>отработанных термальных вод в поверхностные </a:t>
            </a:r>
            <a:r>
              <a:rPr lang="ru-RU" b="1" dirty="0" smtClean="0">
                <a:solidFill>
                  <a:schemeClr val="bg1"/>
                </a:solidFill>
              </a:rPr>
              <a:t>водоёмы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22530" name="Picture 2" descr="https://upload.wikimedia.org/wikipedia/commons/thumb/7/75/Volcano.svg/552px-Volcano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78" y="2476192"/>
            <a:ext cx="2845355" cy="375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0"/>
            <a:ext cx="1316571" cy="38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936" y="2348880"/>
            <a:ext cx="465322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«Никакой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вид энергии 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не </a:t>
            </a:r>
            <a:r>
              <a:rPr lang="ru-RU" sz="3200" b="1" dirty="0">
                <a:solidFill>
                  <a:schemeClr val="bg1"/>
                </a:solidFill>
                <a:latin typeface="+mj-lt"/>
              </a:rPr>
              <a:t>обходится так дорого, как её 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недостаток».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381" y="5028386"/>
            <a:ext cx="25495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ea typeface="Calibri" panose="020F0502020204030204" pitchFamily="34" charset="0"/>
              </a:rPr>
              <a:t>Хоми</a:t>
            </a:r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a typeface="Calibri" panose="020F0502020204030204" pitchFamily="34" charset="0"/>
              </a:rPr>
              <a:t>Баба</a:t>
            </a:r>
          </a:p>
        </p:txBody>
      </p:sp>
      <p:pic>
        <p:nvPicPr>
          <p:cNvPr id="12" name="Рисунок 1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61824"/>
            <a:ext cx="3125154" cy="3360000"/>
          </a:xfrm>
          <a:prstGeom prst="ellipse">
            <a:avLst/>
          </a:prstGeom>
          <a:solidFill>
            <a:schemeClr val="bg1"/>
          </a:solidFill>
          <a:ln w="12700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5853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13" y="1700808"/>
            <a:ext cx="7109486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22459"/>
            <a:ext cx="732895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Итоги урока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165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56141"/>
            <a:ext cx="34448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486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Основные альтернативные источники энергии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08920"/>
            <a:ext cx="4427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 </a:t>
            </a:r>
            <a:r>
              <a:rPr lang="ru-RU" sz="2000" dirty="0" smtClean="0">
                <a:solidFill>
                  <a:schemeClr val="bg1"/>
                </a:solidFill>
              </a:rPr>
              <a:t>альтернативным (возобновляемым</a:t>
            </a:r>
            <a:r>
              <a:rPr lang="ru-RU" sz="2000" dirty="0">
                <a:solidFill>
                  <a:schemeClr val="bg1"/>
                </a:solidFill>
              </a:rPr>
              <a:t>) источникам энергии </a:t>
            </a:r>
            <a:r>
              <a:rPr lang="ru-RU" sz="2000" dirty="0" smtClean="0">
                <a:solidFill>
                  <a:schemeClr val="bg1"/>
                </a:solidFill>
              </a:rPr>
              <a:t>относят: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солнечную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ветровую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геотермальную </a:t>
            </a:r>
            <a:r>
              <a:rPr lang="ru-RU" sz="2000" dirty="0">
                <a:solidFill>
                  <a:schemeClr val="bg1"/>
                </a:solidFill>
              </a:rPr>
              <a:t>энергии,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- энергии </a:t>
            </a:r>
            <a:r>
              <a:rPr lang="ru-RU" sz="2000" dirty="0">
                <a:solidFill>
                  <a:schemeClr val="bg1"/>
                </a:solidFill>
              </a:rPr>
              <a:t>приливов и волн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и </a:t>
            </a:r>
            <a:r>
              <a:rPr lang="ru-RU" sz="2000" dirty="0">
                <a:solidFill>
                  <a:schemeClr val="bg1"/>
                </a:solidFill>
              </a:rPr>
              <a:t>другие </a:t>
            </a:r>
            <a:r>
              <a:rPr lang="ru-RU" sz="2000" dirty="0" smtClean="0">
                <a:solidFill>
                  <a:schemeClr val="bg1"/>
                </a:solidFill>
              </a:rPr>
              <a:t> «</a:t>
            </a:r>
            <a:r>
              <a:rPr lang="ru-RU" sz="2000" dirty="0">
                <a:solidFill>
                  <a:schemeClr val="bg1"/>
                </a:solidFill>
              </a:rPr>
              <a:t>новые» виды возобновляемой энергии.</a:t>
            </a:r>
          </a:p>
        </p:txBody>
      </p:sp>
    </p:spTree>
    <p:extLst>
      <p:ext uri="{BB962C8B-B14F-4D97-AF65-F5344CB8AC3E}">
        <p14:creationId xmlns:p14="http://schemas.microsoft.com/office/powerpoint/2010/main" val="3081320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658367"/>
            <a:ext cx="4645273" cy="282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Солнечная энергетика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22722"/>
            <a:ext cx="3640137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412" y="2298690"/>
            <a:ext cx="402431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chemeClr val="bg1"/>
                </a:solidFill>
              </a:rPr>
              <a:t>Солнечная энергетика </a:t>
            </a:r>
            <a:r>
              <a:rPr lang="ru-RU" sz="2000" b="1" i="1" dirty="0" smtClean="0">
                <a:solidFill>
                  <a:schemeClr val="bg1"/>
                </a:solidFill>
              </a:rPr>
              <a:t>(гелиоэнергетика)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представляет собой использование солнечного излучения для получения энергии в каком-либо виде.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4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68300" y="514351"/>
            <a:ext cx="8308156" cy="588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Способы </a:t>
            </a:r>
            <a:r>
              <a:rPr lang="ru-RU" sz="2800" b="1" dirty="0">
                <a:solidFill>
                  <a:schemeClr val="bg1"/>
                </a:solidFill>
                <a:latin typeface="+mj-lt"/>
              </a:rPr>
              <a:t>получения энергии за счёт солнечного излучения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774" y="1517130"/>
            <a:ext cx="4429290" cy="103874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dirty="0" smtClean="0">
                <a:solidFill>
                  <a:schemeClr val="bg1"/>
                </a:solidFill>
              </a:rPr>
              <a:t>Преобразование солнечной </a:t>
            </a:r>
            <a:r>
              <a:rPr lang="ru-RU" dirty="0">
                <a:solidFill>
                  <a:schemeClr val="bg1"/>
                </a:solidFill>
              </a:rPr>
              <a:t>энергии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электрическую </a:t>
            </a:r>
            <a:r>
              <a:rPr lang="ru-RU" dirty="0" smtClean="0">
                <a:solidFill>
                  <a:schemeClr val="bg1"/>
                </a:solidFill>
              </a:rPr>
              <a:t>с </a:t>
            </a:r>
            <a:r>
              <a:rPr lang="ru-RU" dirty="0">
                <a:solidFill>
                  <a:schemeClr val="bg1"/>
                </a:solidFill>
              </a:rPr>
              <a:t>помощью </a:t>
            </a:r>
            <a:r>
              <a:rPr lang="ru-RU" dirty="0" smtClean="0">
                <a:solidFill>
                  <a:schemeClr val="bg1"/>
                </a:solidFill>
              </a:rPr>
              <a:t>фотоэлементов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Овал 9"/>
          <p:cNvSpPr/>
          <p:nvPr/>
        </p:nvSpPr>
        <p:spPr>
          <a:xfrm>
            <a:off x="358775" y="1512903"/>
            <a:ext cx="360000" cy="480000"/>
          </a:xfrm>
          <a:prstGeom prst="ellipse">
            <a:avLst/>
          </a:prstGeom>
          <a:solidFill>
            <a:srgbClr val="086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1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774" y="2667877"/>
            <a:ext cx="4429289" cy="103874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dirty="0" smtClean="0">
                <a:solidFill>
                  <a:schemeClr val="bg1"/>
                </a:solidFill>
              </a:rPr>
              <a:t>Преобразование </a:t>
            </a:r>
            <a:r>
              <a:rPr lang="ru-RU" dirty="0">
                <a:solidFill>
                  <a:schemeClr val="bg1"/>
                </a:solidFill>
              </a:rPr>
              <a:t>солнечной энергии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электрическую с помощью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тепловых </a:t>
            </a:r>
            <a:r>
              <a:rPr lang="ru-RU" dirty="0">
                <a:solidFill>
                  <a:schemeClr val="bg1"/>
                </a:solidFill>
              </a:rPr>
              <a:t>машин.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07250"/>
            <a:ext cx="360000" cy="480000"/>
          </a:xfrm>
          <a:prstGeom prst="ellipse">
            <a:avLst/>
          </a:prstGeom>
          <a:solidFill>
            <a:srgbClr val="086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2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232" y="4044388"/>
            <a:ext cx="4419764" cy="103874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dirty="0" smtClean="0">
                <a:solidFill>
                  <a:schemeClr val="bg1"/>
                </a:solidFill>
              </a:rPr>
              <a:t>Преобразование солнечной </a:t>
            </a:r>
            <a:r>
              <a:rPr lang="ru-RU" dirty="0">
                <a:solidFill>
                  <a:schemeClr val="bg1"/>
                </a:solidFill>
              </a:rPr>
              <a:t>энергии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 тепловую за </a:t>
            </a:r>
            <a:r>
              <a:rPr lang="ru-RU" dirty="0">
                <a:solidFill>
                  <a:schemeClr val="bg1"/>
                </a:solidFill>
              </a:rPr>
              <a:t>счёт нагрева поверхности, которая поглощает солнечные излучения.</a:t>
            </a:r>
          </a:p>
        </p:txBody>
      </p:sp>
      <p:sp>
        <p:nvSpPr>
          <p:cNvPr id="16" name="Овал 15"/>
          <p:cNvSpPr/>
          <p:nvPr/>
        </p:nvSpPr>
        <p:spPr>
          <a:xfrm>
            <a:off x="390232" y="4039036"/>
            <a:ext cx="360000" cy="480000"/>
          </a:xfrm>
          <a:prstGeom prst="ellipse">
            <a:avLst/>
          </a:prstGeom>
          <a:solidFill>
            <a:srgbClr val="086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3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0232" y="5298802"/>
            <a:ext cx="4419764" cy="103874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dirty="0" smtClean="0">
                <a:solidFill>
                  <a:schemeClr val="bg1"/>
                </a:solidFill>
              </a:rPr>
              <a:t>Преобразование </a:t>
            </a:r>
            <a:r>
              <a:rPr lang="ru-RU" dirty="0">
                <a:solidFill>
                  <a:schemeClr val="bg1"/>
                </a:solidFill>
              </a:rPr>
              <a:t>солнечной энергии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на солнечных аэростатных электростанциях</a:t>
            </a:r>
            <a:r>
              <a:rPr lang="ru-RU" sz="1400" dirty="0"/>
              <a:t>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90232" y="5389471"/>
            <a:ext cx="360000" cy="480000"/>
          </a:xfrm>
          <a:prstGeom prst="ellipse">
            <a:avLst/>
          </a:prstGeom>
          <a:solidFill>
            <a:srgbClr val="086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4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Рисунок 1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57" y="1507204"/>
            <a:ext cx="1620000" cy="2160000"/>
          </a:xfrm>
          <a:prstGeom prst="ellipse">
            <a:avLst/>
          </a:prstGeom>
          <a:solidFill>
            <a:schemeClr val="bg1"/>
          </a:solidFill>
          <a:ln w="127000">
            <a:noFill/>
            <a:miter lim="800000"/>
          </a:ln>
        </p:spPr>
      </p:pic>
      <p:pic>
        <p:nvPicPr>
          <p:cNvPr id="20" name="Рисунок 1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25" y="1517509"/>
            <a:ext cx="1620000" cy="2160000"/>
          </a:xfrm>
          <a:prstGeom prst="ellipse">
            <a:avLst/>
          </a:prstGeom>
          <a:solidFill>
            <a:schemeClr val="bg1"/>
          </a:solidFill>
          <a:ln w="127000">
            <a:noFill/>
            <a:miter lim="800000"/>
          </a:ln>
        </p:spPr>
      </p:pic>
      <p:pic>
        <p:nvPicPr>
          <p:cNvPr id="21" name="Рисунок 2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57" y="4196351"/>
            <a:ext cx="1620000" cy="2160000"/>
          </a:xfrm>
          <a:prstGeom prst="ellipse">
            <a:avLst/>
          </a:prstGeom>
          <a:solidFill>
            <a:schemeClr val="bg1"/>
          </a:solidFill>
          <a:ln w="127000">
            <a:noFill/>
            <a:miter lim="800000"/>
          </a:ln>
        </p:spPr>
      </p:pic>
      <p:pic>
        <p:nvPicPr>
          <p:cNvPr id="22" name="Рисунок 2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25" y="4196351"/>
            <a:ext cx="1620000" cy="2160000"/>
          </a:xfrm>
          <a:prstGeom prst="ellipse">
            <a:avLst/>
          </a:prstGeom>
          <a:solidFill>
            <a:schemeClr val="bg1"/>
          </a:solidFill>
          <a:ln w="127000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527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0" grpId="0" animBg="1"/>
      <p:bldP spid="13" grpId="0"/>
      <p:bldP spid="14" grpId="0" animBg="1"/>
      <p:bldP spid="15" grpId="0"/>
      <p:bldP spid="16" grpId="0" animBg="1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0"/>
            <a:ext cx="1316571" cy="38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1" y="518955"/>
            <a:ext cx="2555875" cy="732848"/>
          </a:xfrm>
          <a:prstGeom prst="rect">
            <a:avLst/>
          </a:prstGeom>
          <a:noFill/>
          <a:ln w="25400">
            <a:solidFill>
              <a:srgbClr val="0860FA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Энергия Солнца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7765" y="501649"/>
            <a:ext cx="2376684" cy="87132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Недостатки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530141"/>
            <a:ext cx="2439183" cy="842835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square" lIns="180000" tIns="180000" rIns="180000" bIns="180000" rtlCol="0" anchor="ctr" anchorCtr="1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j-lt"/>
              </a:rPr>
              <a:t>Достоинства</a:t>
            </a:r>
            <a:endParaRPr lang="ru-RU" sz="18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9" name="Скругленная соединительная линия 8"/>
          <p:cNvCxnSpPr>
            <a:stCxn id="5" idx="1"/>
            <a:endCxn id="7" idx="3"/>
          </p:cNvCxnSpPr>
          <p:nvPr/>
        </p:nvCxnSpPr>
        <p:spPr>
          <a:xfrm rot="10800000" flipV="1">
            <a:off x="2906727" y="885379"/>
            <a:ext cx="369874" cy="66180"/>
          </a:xfrm>
          <a:prstGeom prst="curvedConnector3">
            <a:avLst>
              <a:gd name="adj1" fmla="val 50000"/>
            </a:avLst>
          </a:prstGeom>
          <a:ln w="19050">
            <a:solidFill>
              <a:srgbClr val="0860F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кругленная соединительная линия 9"/>
          <p:cNvCxnSpPr>
            <a:stCxn id="5" idx="3"/>
            <a:endCxn id="6" idx="1"/>
          </p:cNvCxnSpPr>
          <p:nvPr/>
        </p:nvCxnSpPr>
        <p:spPr>
          <a:xfrm>
            <a:off x="5832476" y="885379"/>
            <a:ext cx="395289" cy="51933"/>
          </a:xfrm>
          <a:prstGeom prst="curvedConnector3">
            <a:avLst>
              <a:gd name="adj1" fmla="val 50000"/>
            </a:avLst>
          </a:prstGeom>
          <a:ln w="19050">
            <a:solidFill>
              <a:srgbClr val="0860F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7544" y="1669077"/>
            <a:ext cx="2448694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1600" b="1" dirty="0" err="1" smtClean="0">
                <a:solidFill>
                  <a:schemeClr val="bg1"/>
                </a:solidFill>
              </a:rPr>
              <a:t>возобновляемость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</a:rPr>
              <a:t>бесшумность установок 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ru-RU" sz="1600" b="1" dirty="0" err="1" smtClean="0">
                <a:solidFill>
                  <a:schemeClr val="bg1"/>
                </a:solidFill>
              </a:rPr>
              <a:t>экологичность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0120" y="1669078"/>
            <a:ext cx="2754668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</a:rPr>
              <a:t>зависимость интенсивности </a:t>
            </a:r>
            <a:r>
              <a:rPr lang="ru-RU" sz="1600" b="1" dirty="0">
                <a:solidFill>
                  <a:schemeClr val="bg1"/>
                </a:solidFill>
              </a:rPr>
              <a:t>солнечного излучения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от ряда факторов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</a:rPr>
              <a:t>необходимость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больших площадей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для строительства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bg1"/>
                </a:solidFill>
              </a:rPr>
              <a:t>проблема утилизации фотоэлектрических элементов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15362" name="Picture 2" descr="http://asenergy.ru/wp-content/uploads/2016/04/solar-cells-157122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85" y="2378836"/>
            <a:ext cx="2779091" cy="38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5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579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44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44137"/>
            <a:ext cx="36576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359" y="681258"/>
            <a:ext cx="3613150" cy="305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</a:rPr>
              <a:t>Энергия ветра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Slab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9888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Ветер является одним их перспективнейших источников энергии.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149080"/>
            <a:ext cx="4035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Энергия ветра очень велика.</a:t>
            </a:r>
          </a:p>
        </p:txBody>
      </p:sp>
    </p:spTree>
    <p:extLst>
      <p:ext uri="{BB962C8B-B14F-4D97-AF65-F5344CB8AC3E}">
        <p14:creationId xmlns:p14="http://schemas.microsoft.com/office/powerpoint/2010/main" val="11867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! РАБОТА\2018-19\2 УРОКИ КОНСПЕКТЫ\шаблон дос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8" y="0"/>
            <a:ext cx="9177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6" y="1405531"/>
            <a:ext cx="8172400" cy="459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3456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1341</Words>
  <Application>Microsoft Office PowerPoint</Application>
  <PresentationFormat>Экран (4:3)</PresentationFormat>
  <Paragraphs>100</Paragraphs>
  <Slides>20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Леля</dc:creator>
  <cp:lastModifiedBy>Леля</cp:lastModifiedBy>
  <cp:revision>20</cp:revision>
  <dcterms:created xsi:type="dcterms:W3CDTF">2018-10-15T18:57:50Z</dcterms:created>
  <dcterms:modified xsi:type="dcterms:W3CDTF">2018-11-05T20:40:31Z</dcterms:modified>
</cp:coreProperties>
</file>