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56" r:id="rId3"/>
    <p:sldId id="269" r:id="rId4"/>
    <p:sldId id="268" r:id="rId5"/>
    <p:sldId id="267" r:id="rId6"/>
    <p:sldId id="257" r:id="rId7"/>
    <p:sldId id="258" r:id="rId8"/>
    <p:sldId id="259" r:id="rId9"/>
    <p:sldId id="270" r:id="rId10"/>
    <p:sldId id="271" r:id="rId11"/>
    <p:sldId id="272" r:id="rId12"/>
    <p:sldId id="273" r:id="rId13"/>
    <p:sldId id="266" r:id="rId14"/>
    <p:sldId id="27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8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74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46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3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02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10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1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7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7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1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Урок английского языка в 5 классе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о теме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«Типичный английский дом»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с применением технологии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«развития критического мышления»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7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ew words: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 Type</a:t>
            </a:r>
            <a:r>
              <a:rPr lang="ru-RU" b="1" dirty="0" smtClean="0"/>
              <a:t>                                              </a:t>
            </a:r>
            <a:r>
              <a:rPr lang="en-US" b="1" dirty="0" smtClean="0"/>
              <a:t>9.</a:t>
            </a:r>
            <a:r>
              <a:rPr lang="ru-RU" b="1" dirty="0" smtClean="0"/>
              <a:t> </a:t>
            </a:r>
            <a:r>
              <a:rPr lang="en-US" b="1" dirty="0" smtClean="0"/>
              <a:t>Bricks</a:t>
            </a:r>
          </a:p>
          <a:p>
            <a:pPr>
              <a:buNone/>
            </a:pPr>
            <a:r>
              <a:rPr lang="en-US" b="1" dirty="0" smtClean="0"/>
              <a:t>2. Central heating</a:t>
            </a:r>
          </a:p>
          <a:p>
            <a:pPr>
              <a:buNone/>
            </a:pPr>
            <a:r>
              <a:rPr lang="en-US" b="1" dirty="0" smtClean="0"/>
              <a:t>3. Downstairs</a:t>
            </a:r>
            <a:r>
              <a:rPr lang="ru-RU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4. Upstairs</a:t>
            </a:r>
          </a:p>
          <a:p>
            <a:pPr>
              <a:buNone/>
            </a:pPr>
            <a:r>
              <a:rPr lang="en-US" b="1" dirty="0" smtClean="0"/>
              <a:t>5. Inside</a:t>
            </a:r>
          </a:p>
          <a:p>
            <a:pPr>
              <a:buNone/>
            </a:pPr>
            <a:r>
              <a:rPr lang="en-US" b="1" dirty="0" smtClean="0"/>
              <a:t>6. Outside</a:t>
            </a:r>
          </a:p>
          <a:p>
            <a:pPr>
              <a:buNone/>
            </a:pPr>
            <a:r>
              <a:rPr lang="en-US" b="1" dirty="0" smtClean="0"/>
              <a:t>7. Special features</a:t>
            </a:r>
          </a:p>
          <a:p>
            <a:pPr>
              <a:buNone/>
            </a:pPr>
            <a:r>
              <a:rPr lang="en-US" sz="3600" b="1" dirty="0" smtClean="0"/>
              <a:t>8. fireplace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1622425" cy="1719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64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Thin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nd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thick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en-US" b="1" dirty="0" smtClean="0">
                <a:solidFill>
                  <a:srgbClr val="FF0000"/>
                </a:solidFill>
              </a:rPr>
              <a:t> questions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4313838"/>
              </p:ext>
            </p:extLst>
          </p:nvPr>
        </p:nvGraphicFramePr>
        <p:xfrm>
          <a:off x="467544" y="1299552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46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Thin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thick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questions</a:t>
                      </a:r>
                      <a:endParaRPr lang="ru-RU" sz="2400" dirty="0"/>
                    </a:p>
                  </a:txBody>
                  <a:tcPr/>
                </a:tc>
              </a:tr>
              <a:tr h="4439344"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Is there a garden near  a  block of  flats 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 are cottages built ?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Is there a central heating in a semi-detached house? etc.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Are you agree that semi-detached houses more  comfortable than  flats ?  Why … 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What is the most important idea of the text?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What is the difference between  cottages and semi-detached houses?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If you had a lot of money would you buy a cottage? Why … ? etc.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68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nsert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I</a:t>
            </a:r>
            <a:r>
              <a:rPr lang="ru-RU" sz="3800" b="1" dirty="0"/>
              <a:t> – </a:t>
            </a:r>
            <a:r>
              <a:rPr lang="en-US" sz="3800" b="1" dirty="0"/>
              <a:t>interactive</a:t>
            </a:r>
            <a:r>
              <a:rPr lang="ru-RU" sz="3800" b="1" dirty="0"/>
              <a:t>: </a:t>
            </a:r>
            <a:r>
              <a:rPr lang="ru-RU" sz="3800" b="1" dirty="0" err="1"/>
              <a:t>самоактивизирующая</a:t>
            </a:r>
            <a:r>
              <a:rPr lang="ru-RU" sz="3800" b="1" dirty="0"/>
              <a:t> </a:t>
            </a:r>
            <a:r>
              <a:rPr lang="ru-RU" sz="4100" b="1" dirty="0"/>
              <a:t>"</a:t>
            </a:r>
            <a:r>
              <a:rPr lang="en-US" sz="4100" b="1" dirty="0">
                <a:solidFill>
                  <a:srgbClr val="FF0000"/>
                </a:solidFill>
              </a:rPr>
              <a:t>V</a:t>
            </a:r>
            <a:r>
              <a:rPr lang="ru-RU" sz="4100" b="1" dirty="0"/>
              <a:t>" </a:t>
            </a:r>
            <a:r>
              <a:rPr lang="ru-RU" sz="3800" b="1" dirty="0"/>
              <a:t>– уже знал; </a:t>
            </a:r>
          </a:p>
          <a:p>
            <a:r>
              <a:rPr lang="ru-RU" sz="3800" b="1" dirty="0"/>
              <a:t>N – </a:t>
            </a:r>
            <a:r>
              <a:rPr lang="ru-RU" sz="3800" b="1" dirty="0" err="1"/>
              <a:t>noting</a:t>
            </a:r>
            <a:r>
              <a:rPr lang="ru-RU" sz="3800" b="1" dirty="0"/>
              <a:t>: системная разметка </a:t>
            </a:r>
            <a:r>
              <a:rPr lang="ru-RU" sz="4100" b="1" dirty="0"/>
              <a:t>"</a:t>
            </a:r>
            <a:r>
              <a:rPr lang="ru-RU" sz="4100" b="1" dirty="0">
                <a:solidFill>
                  <a:srgbClr val="FF0000"/>
                </a:solidFill>
              </a:rPr>
              <a:t>+</a:t>
            </a:r>
            <a:r>
              <a:rPr lang="ru-RU" sz="4100" b="1" dirty="0"/>
              <a:t>"</a:t>
            </a:r>
            <a:r>
              <a:rPr lang="ru-RU" sz="3800" b="1" dirty="0"/>
              <a:t> – новое; </a:t>
            </a:r>
          </a:p>
          <a:p>
            <a:r>
              <a:rPr lang="ru-RU" sz="3800" b="1" dirty="0"/>
              <a:t>S – </a:t>
            </a:r>
            <a:r>
              <a:rPr lang="ru-RU" sz="3800" b="1" dirty="0" err="1"/>
              <a:t>system</a:t>
            </a:r>
            <a:r>
              <a:rPr lang="ru-RU" sz="3800" b="1" dirty="0"/>
              <a:t>: для эффективного </a:t>
            </a:r>
            <a:r>
              <a:rPr lang="ru-RU" sz="4100" b="1" dirty="0"/>
              <a:t>"</a:t>
            </a:r>
            <a:r>
              <a:rPr lang="ru-RU" sz="4100" b="1" dirty="0">
                <a:solidFill>
                  <a:srgbClr val="FF0000"/>
                </a:solidFill>
              </a:rPr>
              <a:t>–</a:t>
            </a:r>
            <a:r>
              <a:rPr lang="ru-RU" sz="4100" b="1" dirty="0"/>
              <a:t>"</a:t>
            </a:r>
            <a:r>
              <a:rPr lang="ru-RU" sz="3800" b="1" dirty="0"/>
              <a:t> – думал иначе; </a:t>
            </a:r>
          </a:p>
          <a:p>
            <a:r>
              <a:rPr lang="ru-RU" sz="3800" b="1" dirty="0"/>
              <a:t>E – </a:t>
            </a:r>
            <a:r>
              <a:rPr lang="ru-RU" sz="3800" b="1" dirty="0" err="1"/>
              <a:t>effective</a:t>
            </a:r>
            <a:r>
              <a:rPr lang="ru-RU" sz="3800" b="1" dirty="0"/>
              <a:t>: чтение и размышление </a:t>
            </a:r>
            <a:r>
              <a:rPr lang="ru-RU" sz="4600" b="1" dirty="0"/>
              <a:t>"</a:t>
            </a:r>
            <a:r>
              <a:rPr lang="ru-RU" sz="4600" b="1" dirty="0">
                <a:solidFill>
                  <a:srgbClr val="FF0000"/>
                </a:solidFill>
              </a:rPr>
              <a:t>?</a:t>
            </a:r>
            <a:r>
              <a:rPr lang="ru-RU" sz="4600" b="1" dirty="0"/>
              <a:t>"</a:t>
            </a:r>
            <a:r>
              <a:rPr lang="ru-RU" sz="3800" b="1" dirty="0"/>
              <a:t> –  непонятно или же вы хотели бы получить более подробные сведения по данному вопросу.  </a:t>
            </a:r>
          </a:p>
          <a:p>
            <a:r>
              <a:rPr lang="ru-RU" sz="3800" b="1" dirty="0"/>
              <a:t>R – </a:t>
            </a:r>
            <a:r>
              <a:rPr lang="ru-RU" sz="3800" b="1" dirty="0" err="1"/>
              <a:t>reading</a:t>
            </a:r>
            <a:r>
              <a:rPr lang="ru-RU" sz="3800" b="1" dirty="0"/>
              <a:t> </a:t>
            </a:r>
          </a:p>
          <a:p>
            <a:r>
              <a:rPr lang="ru-RU" sz="3800" b="1" dirty="0"/>
              <a:t>T – </a:t>
            </a:r>
            <a:r>
              <a:rPr lang="ru-RU" sz="3800" b="1" dirty="0" err="1"/>
              <a:t>thinking</a:t>
            </a:r>
            <a:r>
              <a:rPr lang="ru-RU" sz="3800" b="1" dirty="0"/>
              <a:t>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51416"/>
            <a:ext cx="1901825" cy="171291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97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b="1" dirty="0" smtClean="0"/>
              <a:t>Which is their house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Пользователь\Рабочий стол\AF45QH0CAEIOT53CAZQO972CA2UBZN7CAH4Q657CA8ATTU1CA7DWISUCAF4PRUKCA1629I4CA3E6QKOCA8EKXR0CAOXHZX8CAIH7Q05CA8VXTK6CA2R0K7SCAZ0QSU7CALTGTKICAHT17IICAHNTE0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971935" cy="37147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http://media.collarfree.com/dealcurrent/images/61502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83" y="2420888"/>
            <a:ext cx="3960440" cy="374441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С</a:t>
            </a:r>
            <a:r>
              <a:rPr lang="en-US" b="1" smtClean="0">
                <a:solidFill>
                  <a:srgbClr val="FF0000"/>
                </a:solidFill>
              </a:rPr>
              <a:t>inquain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1548898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168352"/>
                <a:gridCol w="389877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a noun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House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two adjectives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Small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nice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3 verbs</a:t>
                      </a:r>
                      <a:r>
                        <a:rPr lang="ru-RU" sz="2800" b="1" dirty="0" smtClean="0">
                          <a:latin typeface="+mn-lt"/>
                        </a:rPr>
                        <a:t> </a:t>
                      </a:r>
                      <a:r>
                        <a:rPr lang="en-US" sz="2800" b="1" smtClean="0">
                          <a:latin typeface="+mn-lt"/>
                        </a:rPr>
                        <a:t>or participles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Protecting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teaching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helping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 an expression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 so warm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+mn-lt"/>
                        </a:rPr>
                        <a:t>a noun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My home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4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Thank you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908175" cy="1712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0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nza.barahla.net/images/photo/2/20120326/3963484/big/1332767162390413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873" b="8873"/>
          <a:stretch/>
        </p:blipFill>
        <p:spPr bwMode="auto">
          <a:xfrm>
            <a:off x="251520" y="332656"/>
            <a:ext cx="8446048" cy="56166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olidaykey.ru/media/propertyphotos/5/4015/28021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7631"/>
            <a:ext cx="7488832" cy="56166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3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sia-on.ru/wp-content/uploads/2013/04/doma_rublev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21199" cy="5400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1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typical English house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55269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94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lock of flats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1268760"/>
            <a:ext cx="7344816" cy="5510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72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house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34180" cy="51125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7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semi-detached house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6554"/>
            <a:ext cx="7920880" cy="537488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1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</a:rPr>
              <a:t>luster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17377" y="3645024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</a:rPr>
              <a:t>lock of flats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1085729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cottage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59512" y="2492896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house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67246" y="4005064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floors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4292383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3568" y="1425011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garden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109167" y="2132856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firep</a:t>
            </a:r>
            <a:r>
              <a:rPr lang="en-US" sz="2000" b="1" i="1" dirty="0">
                <a:solidFill>
                  <a:srgbClr val="FF0000"/>
                </a:solidFill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</a:rPr>
              <a:t>ace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77690" y="5245968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35696" y="2145091"/>
            <a:ext cx="216024" cy="49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63688" y="3789040"/>
            <a:ext cx="432048" cy="50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2"/>
          </p:cNvCxnSpPr>
          <p:nvPr/>
        </p:nvCxnSpPr>
        <p:spPr>
          <a:xfrm flipV="1">
            <a:off x="3605111" y="2492896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116895" y="1844824"/>
            <a:ext cx="0" cy="300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6"/>
          </p:cNvCxnSpPr>
          <p:nvPr/>
        </p:nvCxnSpPr>
        <p:spPr>
          <a:xfrm flipV="1">
            <a:off x="5693343" y="2132856"/>
            <a:ext cx="678857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5"/>
          </p:cNvCxnSpPr>
          <p:nvPr/>
        </p:nvCxnSpPr>
        <p:spPr>
          <a:xfrm>
            <a:off x="3407218" y="3599224"/>
            <a:ext cx="701949" cy="441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6"/>
          </p:cNvCxnSpPr>
          <p:nvPr/>
        </p:nvCxnSpPr>
        <p:spPr>
          <a:xfrm>
            <a:off x="5251422" y="4365104"/>
            <a:ext cx="81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228184" y="4941168"/>
            <a:ext cx="633682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11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266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A typical English house</vt:lpstr>
      <vt:lpstr>block of flats</vt:lpstr>
      <vt:lpstr>house</vt:lpstr>
      <vt:lpstr> semi-detached house</vt:lpstr>
      <vt:lpstr>cluster</vt:lpstr>
      <vt:lpstr>new words:</vt:lpstr>
      <vt:lpstr>«Thin» and «thick» questions</vt:lpstr>
      <vt:lpstr>Insert</vt:lpstr>
      <vt:lpstr>Which is their house?</vt:lpstr>
      <vt:lpstr>Сinquain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</dc:title>
  <cp:lastModifiedBy>Lili</cp:lastModifiedBy>
  <cp:revision>80</cp:revision>
  <dcterms:modified xsi:type="dcterms:W3CDTF">2018-11-14T18:41:30Z</dcterms:modified>
</cp:coreProperties>
</file>