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Мы помним\Pomn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131" y="4149080"/>
            <a:ext cx="10363200" cy="11521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85040" y="5877272"/>
            <a:ext cx="8534400" cy="720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937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170F8-8C6D-4DAE-8371-AA5B2DE624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3467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E81BF9-C31F-4563-8085-8A9EB513D1D3}" type="datetimeFigureOut">
              <a:rPr lang="ru-RU" smtClean="0"/>
              <a:pPr/>
              <a:t>04.01.2015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DC0E1-F705-46AB-9C51-77B4A4AFC7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4912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E81BF9-C31F-4563-8085-8A9EB513D1D3}" type="datetimeFigureOut">
              <a:rPr lang="ru-RU" smtClean="0"/>
              <a:pPr/>
              <a:t>04.01.2015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DC0E1-F705-46AB-9C51-77B4A4AFC7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3918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56DBE-1C38-4986-AF7C-C77DB529A6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420841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541CA-AA2D-4EF7-8A12-2A7AE3C1A6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384506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A280C-487B-4118-ADB0-43BC2C8521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629824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21800" y="274639"/>
            <a:ext cx="2260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40000" y="274639"/>
            <a:ext cx="6578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22D2A-A036-4C69-A635-E67BF97D54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68745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0915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BE81BF9-C31F-4563-8085-8A9EB513D1D3}" type="datetimeFigureOut">
              <a:rPr lang="ru-RU" smtClean="0"/>
              <a:pPr/>
              <a:t>04.01.2015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E9DC0E1-F705-46AB-9C51-77B4A4AFC7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325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BE81BF9-C31F-4563-8085-8A9EB513D1D3}" type="datetimeFigureOut">
              <a:rPr lang="ru-RU" smtClean="0"/>
              <a:pPr/>
              <a:t>04.01.2015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E9DC0E1-F705-46AB-9C51-77B4A4AFC7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4764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BE81BF9-C31F-4563-8085-8A9EB513D1D3}" type="datetimeFigureOut">
              <a:rPr lang="ru-RU" smtClean="0"/>
              <a:pPr/>
              <a:t>04.01.2015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E9DC0E1-F705-46AB-9C51-77B4A4AFC7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1986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2130426"/>
            <a:ext cx="94488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83984" y="3886200"/>
            <a:ext cx="7990416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D181698-2A57-4AA8-BE45-CB4C60490C0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47985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B70DB-F398-4F5A-995F-590F79A8FA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39612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E81BF9-C31F-4563-8085-8A9EB513D1D3}" type="datetimeFigureOut">
              <a:rPr lang="ru-RU" smtClean="0"/>
              <a:pPr/>
              <a:t>04.01.2015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DC0E1-F705-46AB-9C51-77B4A4AFC7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956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41600" y="1600201"/>
            <a:ext cx="4368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213600" y="1600201"/>
            <a:ext cx="4368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59DA8-4933-46F1-BAEC-CE7D226B0C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76818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Мы помним\PomnimSlid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202584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613833" y="908051"/>
            <a:ext cx="10972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36871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274638"/>
            <a:ext cx="904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41600" y="1600201"/>
            <a:ext cx="8940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367E11C-097B-4249-9A3E-BB8D52A984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3983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150000"/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12124"/>
            <a:ext cx="9144000" cy="3097839"/>
          </a:xfrm>
        </p:spPr>
        <p:txBody>
          <a:bodyPr>
            <a:normAutofit/>
          </a:bodyPr>
          <a:lstStyle/>
          <a:p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>Смысл высокой трагедии: образы искусства военных лет и образы войны в искусстве второй половины </a:t>
            </a:r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XX</a:t>
            </a:r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</a:rPr>
              <a:t>века</a:t>
            </a:r>
            <a:endParaRPr lang="ru-RU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8075" y="5202238"/>
            <a:ext cx="9473925" cy="1655762"/>
          </a:xfrm>
        </p:spPr>
        <p:txBody>
          <a:bodyPr/>
          <a:lstStyle/>
          <a:p>
            <a:pPr algn="r"/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>Работу выполнила: </a:t>
            </a:r>
            <a:endParaRPr lang="ru-RU" dirty="0" smtClean="0">
              <a:effectLst>
                <a:glow rad="127000">
                  <a:schemeClr val="bg1"/>
                </a:glow>
              </a:effectLst>
            </a:endParaRPr>
          </a:p>
          <a:p>
            <a:pPr algn="r"/>
            <a:r>
              <a:rPr lang="ru-RU" dirty="0" smtClean="0">
                <a:effectLst>
                  <a:glow rad="127000">
                    <a:schemeClr val="bg1"/>
                  </a:glow>
                </a:effectLst>
              </a:rPr>
              <a:t>учитель 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</a:rPr>
              <a:t>истории и 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</a:rPr>
              <a:t>МХК </a:t>
            </a:r>
            <a:r>
              <a:rPr lang="ru-RU" dirty="0" err="1">
                <a:effectLst>
                  <a:glow rad="127000">
                    <a:schemeClr val="bg1"/>
                  </a:glow>
                </a:effectLst>
              </a:rPr>
              <a:t>Заозерненской</a:t>
            </a:r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</a:rPr>
              <a:t>общеобразовательной </a:t>
            </a:r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>школы </a:t>
            </a:r>
            <a:r>
              <a:rPr lang="ru-RU" b="1" dirty="0">
                <a:effectLst>
                  <a:glow rad="127000">
                    <a:schemeClr val="bg1"/>
                  </a:glow>
                </a:effectLst>
              </a:rPr>
              <a:t>Романенко Л. В.</a:t>
            </a:r>
          </a:p>
        </p:txBody>
      </p:sp>
    </p:spTree>
    <p:extLst>
      <p:ext uri="{BB962C8B-B14F-4D97-AF65-F5344CB8AC3E}">
        <p14:creationId xmlns:p14="http://schemas.microsoft.com/office/powerpoint/2010/main" xmlns="" val="245919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3.img22.ria.ru/images/92673/22/926732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6002" y="2533337"/>
            <a:ext cx="5061254" cy="6858000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49826" y="4856066"/>
            <a:ext cx="6096000" cy="18705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252525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 зори здесь тихие…» — произведение, повествующее о судьбах пяти девушек и их командира во время 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войны. </a:t>
            </a:r>
            <a:r>
              <a:rPr lang="ru-RU" dirty="0" smtClean="0">
                <a:solidFill>
                  <a:srgbClr val="252525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Основной сюжетной линией повести является разведывательный поход героев произведения. Именно во время похода происходит познание характеров героев друг другом, проявляются любовные чувства.</a:t>
            </a:r>
            <a:endParaRPr lang="ru-RU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26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036" y="351797"/>
            <a:ext cx="3848100" cy="5400675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3" name="Прямоугольник 2"/>
          <p:cNvSpPr/>
          <p:nvPr/>
        </p:nvSpPr>
        <p:spPr>
          <a:xfrm>
            <a:off x="5466272" y="2765213"/>
            <a:ext cx="6096000" cy="39450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252525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«Горячий </a:t>
            </a:r>
            <a:r>
              <a:rPr lang="ru-RU" dirty="0" smtClean="0">
                <a:solidFill>
                  <a:srgbClr val="252525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снег </a:t>
            </a:r>
            <a:r>
              <a:rPr lang="ru-RU" dirty="0" smtClean="0">
                <a:solidFill>
                  <a:srgbClr val="252525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»— </a:t>
            </a:r>
            <a:r>
              <a:rPr lang="ru-RU" dirty="0" smtClean="0">
                <a:solidFill>
                  <a:srgbClr val="252525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роман, действие которого разворачивается под Сталинградом в декабре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1942 года, </a:t>
            </a:r>
            <a:r>
              <a:rPr lang="ru-RU" dirty="0" smtClean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южнее блокированной советскими войсками 6-й армии генерала </a:t>
            </a:r>
            <a:r>
              <a:rPr lang="ru-RU" dirty="0" smtClean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Паулюса, </a:t>
            </a:r>
            <a:r>
              <a:rPr lang="ru-RU" dirty="0" smtClean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одна из наших армий сдерживала в приволжской степи удар танковых дивизий фельдмаршала </a:t>
            </a:r>
            <a:r>
              <a:rPr lang="ru-RU" dirty="0" err="1" smtClean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Манштейна</a:t>
            </a:r>
            <a:r>
              <a:rPr lang="ru-RU" dirty="0" smtClean="0">
                <a:solidFill>
                  <a:srgbClr val="000000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который стремился пробить коридор к армии Паулюса и вывести ее из окружения. От успеха или неуспеха этой операции в значительной степени зависел исход битвы на Волге и, может, даже сроки окончания самой войны. Время действия романа ограничено всего несколькими днями, в течение которых герои Юрия Бондарева самоотверженно обороняют крошечный пятачок земли от немецких танков. </a:t>
            </a:r>
            <a:endParaRPr lang="ru-RU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1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4332" y="127708"/>
            <a:ext cx="10380372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Изобразительное искусство военных лет.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Е. В. Вучетич, А. А. Дейнека, </a:t>
            </a:r>
            <a:r>
              <a:rPr lang="ru-RU" sz="3200" dirty="0" err="1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Кукрыниксы</a:t>
            </a:r>
            <a:endParaRPr lang="ru-RU" sz="3200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488668"/>
            <a:ext cx="4440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ейнека. Оборона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евастополя. (1942 г.)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4452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13722"/>
            <a:ext cx="11590986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Великая Отечественная война — одна из самых трагических и героических страниц в истории нашей страны. Художники, разделившие вместе со своим народом все тяготы тех лет, не только были очевидцами страшных событий, но и неподкупными свидетелями — они пропустили страдания через сердце и передали неослабевающую боль потерь и гордость за свой народ в картинах.</a:t>
            </a:r>
            <a:endParaRPr lang="ru-RU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9938690" y="4686188"/>
            <a:ext cx="3974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 Дейнека. О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краина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осквы. (1941 г.)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85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auction-imperia.ru/i/booklot/_DSC5024-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1027" y="348182"/>
            <a:ext cx="8911151" cy="6123235"/>
          </a:xfrm>
          <a:prstGeom prst="rect">
            <a:avLst/>
          </a:prstGeom>
          <a:noFill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813" y="696364"/>
            <a:ext cx="3327042" cy="5426870"/>
          </a:xfrm>
          <a:prstGeom prst="rect">
            <a:avLst/>
          </a:prstGeom>
          <a:solidFill>
            <a:schemeClr val="dk1">
              <a:alpha val="26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Псевдоним </a:t>
            </a:r>
            <a:r>
              <a:rPr lang="ru-RU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Кукрыниксы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составлен из первых слогов фамилий Куприянова и Крылова, а также первого слога имени и первой буквы фамилии Николая Соколова. Три художника работали вместе, и одновременно каждый работал самостоятельно над портретами и пейзажами. Самую большую известность им принесли многочисленные виртуозно исполненные карикатуры и шаржи, а также книжные иллюстрации, созданные в характерном карикатурном стиле.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763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7075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8626"/>
            <a:ext cx="50153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Кукрыниксы</a:t>
            </a:r>
            <a:r>
              <a:rPr lang="ru-RU" sz="1600" dirty="0" smtClean="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. Таня (Подвиг Зои Космодемьянской).</a:t>
            </a:r>
            <a:endParaRPr lang="ru-RU" sz="16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3031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les.school-collection.edu.ru/dlrstore/b4156874-ec73-49f5-856a-5d11935ca6ba/1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870" y="861387"/>
            <a:ext cx="3810000" cy="4791076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53644" y="0"/>
            <a:ext cx="7883130" cy="2176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Дейнека Александр Александрович - советский живописец, график и скульптор, один из самых значительных мастеров советского искусства. 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993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96000" y="309011"/>
            <a:ext cx="6096000" cy="18705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скульптора Е. В. Вучетича и инженера Н. В. Никитина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«Родина-мать зовёт!» установлена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Волгограде на Мамаевом кургане.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Она представляет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собой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пятидесяти двух  метровую </a:t>
            </a:r>
            <a:r>
              <a:rPr lang="ru-RU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фигуру женщины, шагнувшей вперёд с поднятым мечом. Статуя является аллегорическим образом Родины, зовущей своих сыновей на битву с врагом.</a:t>
            </a:r>
            <a:endParaRPr lang="ru-RU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3501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89" y="154547"/>
            <a:ext cx="11745532" cy="2653048"/>
          </a:xfrm>
        </p:spPr>
        <p:txBody>
          <a:bodyPr/>
          <a:lstStyle/>
          <a:p>
            <a:pPr algn="ctr"/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>Отражение подвига народа в искусстве послевоенных лет. Военная тема в кинематографе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789" y="2807595"/>
            <a:ext cx="11745532" cy="382502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>Советское кино долгое время развивалось под эгидой военной темы. Ее трактовка менялась вместе со сменой политического климата в стране и поколений самих кинематографистов. Режиссеры старшего поколения раскрывали тему войны чаще всего в жанре героико-биографического фильма, который соединял в себе приключенческий сюжет с чертами психологической драмы, мелодрамы и </a:t>
            </a:r>
            <a:r>
              <a:rPr lang="ru-RU" dirty="0" err="1">
                <a:effectLst>
                  <a:glow rad="127000">
                    <a:schemeClr val="bg1"/>
                  </a:glow>
                </a:effectLst>
              </a:rPr>
              <a:t>агитплаката</a:t>
            </a:r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>. Другую (вторую) волну фильмов про войну создали «дети войны». Их трактовка темы была иной – лирико-романтической, светло-ностальгической. Поколение «шестидесятников», выпускников института кинематографии в Москве, сразу же после короткометражных дебютов создало свои лучшие фильмы, проникнутые особыми воспоминаниями про военное детство. Кино послевоенного времени, особенно кино «шестидесятников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</a:rPr>
              <a:t>», </a:t>
            </a:r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>воспитывало молодое поколение, пробуждало гордость за победу советского народа в Великой Отечественной войне.</a:t>
            </a:r>
          </a:p>
          <a:p>
            <a:endParaRPr lang="ru-RU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7214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858" y="509666"/>
            <a:ext cx="10515600" cy="5460642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effectLst>
                  <a:glow rad="127000">
                    <a:schemeClr val="bg1"/>
                  </a:glow>
                </a:effectLst>
              </a:rPr>
              <a:t>Цель: </a:t>
            </a:r>
            <a:r>
              <a:rPr lang="ru-RU" sz="4800" dirty="0">
                <a:effectLst>
                  <a:glow rad="127000">
                    <a:schemeClr val="bg1"/>
                  </a:glow>
                </a:effectLst>
              </a:rPr>
              <a:t>познакомить учащихся с произведениями </a:t>
            </a:r>
            <a:r>
              <a:rPr lang="ru-RU" sz="4800" dirty="0" smtClean="0">
                <a:effectLst>
                  <a:glow rad="127000">
                    <a:schemeClr val="bg1"/>
                  </a:glow>
                </a:effectLst>
              </a:rPr>
              <a:t>поэтов, </a:t>
            </a:r>
            <a:r>
              <a:rPr lang="ru-RU" sz="4800" dirty="0">
                <a:effectLst>
                  <a:glow rad="127000">
                    <a:schemeClr val="bg1"/>
                  </a:glow>
                </a:effectLst>
              </a:rPr>
              <a:t>писателей, художников и музыкантов, воплотивших в своих произведениях подвиг советского народа в Великой Отечественной </a:t>
            </a:r>
            <a:r>
              <a:rPr lang="ru-RU" sz="4800" dirty="0" smtClean="0">
                <a:effectLst>
                  <a:glow rad="127000">
                    <a:schemeClr val="bg1"/>
                  </a:glow>
                </a:effectLst>
              </a:rPr>
              <a:t>войне</a:t>
            </a:r>
            <a:r>
              <a:rPr lang="ru-RU" sz="4800" dirty="0">
                <a:effectLst>
                  <a:glow rad="127000">
                    <a:schemeClr val="bg1"/>
                  </a:glow>
                </a:effectLst>
              </a:rPr>
              <a:t>.</a:t>
            </a:r>
            <a:br>
              <a:rPr lang="ru-RU" sz="4800" dirty="0">
                <a:effectLst>
                  <a:glow rad="127000">
                    <a:schemeClr val="bg1"/>
                  </a:glow>
                </a:effectLst>
              </a:rPr>
            </a:br>
            <a:endParaRPr lang="ru-RU" sz="48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788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film.ru/sites/default/files/movies/frames/Ballada-o-soldate-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395" y="808150"/>
            <a:ext cx="7143750" cy="5248275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54343" y="3786958"/>
            <a:ext cx="4537657" cy="226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«Баллада о солдате», 1959. Проникновенный военный фильм Григория </a:t>
            </a:r>
            <a:r>
              <a:rPr lang="ru-RU" dirty="0" err="1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Чухрая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Всенародной 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любовь к Алеше Скворцову («Баллада 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солдате»), 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Андрею Соколову («Судьба человека»), Ивану и Джулии («Альпийская баллада»). </a:t>
            </a:r>
          </a:p>
        </p:txBody>
      </p:sp>
    </p:spTree>
    <p:extLst>
      <p:ext uri="{BB962C8B-B14F-4D97-AF65-F5344CB8AC3E}">
        <p14:creationId xmlns:p14="http://schemas.microsoft.com/office/powerpoint/2010/main" xmlns="" val="4018006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7882" y="206179"/>
            <a:ext cx="11513712" cy="623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кино 80-х были было экранизировано много произведений военной прозы; например, фильм Э. Климова «</a:t>
            </a:r>
            <a:r>
              <a:rPr lang="ru-RU" sz="2200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Иди и смотри</a:t>
            </a:r>
            <a:r>
              <a:rPr lang="ru-RU" sz="2200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был создан по произведению А. Адамовича, «</a:t>
            </a:r>
            <a:r>
              <a:rPr lang="ru-RU" sz="2200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Знак беды</a:t>
            </a:r>
            <a:r>
              <a:rPr lang="ru-RU" sz="2200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М. </a:t>
            </a:r>
            <a:r>
              <a:rPr lang="ru-RU" sz="2200" dirty="0" err="1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Пташука</a:t>
            </a:r>
            <a:r>
              <a:rPr lang="ru-RU" sz="2200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по повести В. Быкова. Идут годы, а старые черно-белые фильмы о Великой Отечественной войне продолжают волновать сердца людей. Фильм Михаила </a:t>
            </a:r>
            <a:r>
              <a:rPr lang="ru-RU" sz="2200" dirty="0" err="1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Калатозова</a:t>
            </a:r>
            <a:r>
              <a:rPr lang="ru-RU" sz="2200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200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Летят журавли</a:t>
            </a:r>
            <a:r>
              <a:rPr lang="ru-RU" sz="2200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никого не может оставить равнодушным. С первых кадров пронизанный болью и ожиданием войны фильм </a:t>
            </a:r>
            <a:r>
              <a:rPr lang="ru-RU" sz="2200" dirty="0" err="1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Калатозова</a:t>
            </a:r>
            <a:r>
              <a:rPr lang="ru-RU" sz="2200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будоражит память людей, прошедших войну, и тревожит сердца тех, кто знает о войне из книг и кино. Картина Сергея Бондарчука по мотивам повести Михаила Шолохова «</a:t>
            </a:r>
            <a:r>
              <a:rPr lang="ru-RU" sz="2200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Судьба человека</a:t>
            </a:r>
            <a:r>
              <a:rPr lang="ru-RU" sz="2200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- черно-белый фильм 1959 года, сделанный в годы переосмысления прошлого, развенчания культа личности и альтернативного, внутреннего взгляда на события прошлого. Это была история человека, которого война лишила надежд на будущее, забрав жену, дочерей и сына (погибшего за день до объявления мира). Кинолента «</a:t>
            </a:r>
            <a:r>
              <a:rPr lang="ru-RU" sz="2200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зори здесь тихие</a:t>
            </a:r>
            <a:r>
              <a:rPr lang="ru-RU" sz="2200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была снята в 1972 году режиссером Станиславом </a:t>
            </a:r>
            <a:r>
              <a:rPr lang="ru-RU" sz="2200" dirty="0" err="1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Ростоцким</a:t>
            </a:r>
            <a:r>
              <a:rPr lang="ru-RU" sz="2200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прошедшим войну, в память о медсестре, которая вынесла </a:t>
            </a:r>
            <a:r>
              <a:rPr lang="ru-RU" sz="2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его </a:t>
            </a:r>
            <a:r>
              <a:rPr lang="ru-RU" sz="2200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зоны боевых действий. «Все, кто отличает ноту «До» от ноты «Фа» – за мной!» - фраза из фильма Леонида Быкова «</a:t>
            </a:r>
            <a:r>
              <a:rPr lang="ru-RU" sz="2200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бой идут одни старики</a:t>
            </a:r>
            <a:r>
              <a:rPr lang="ru-RU" sz="2200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о «музыкальной эскадрилье». Старые фильмы о войне любимы народом, заставляют думать, размышлять о прошлом и ценить настоящее.</a:t>
            </a:r>
          </a:p>
        </p:txBody>
      </p:sp>
    </p:spTree>
    <p:extLst>
      <p:ext uri="{BB962C8B-B14F-4D97-AF65-F5344CB8AC3E}">
        <p14:creationId xmlns:p14="http://schemas.microsoft.com/office/powerpoint/2010/main" xmlns="" val="1927326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75217" y="5154588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>Песни военных лет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</a:rPr>
              <a:t>.</a:t>
            </a:r>
            <a:endParaRPr lang="ru-RU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5976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687731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Война закончилась, но тематика Великой Отечественной войны нашла вдохновенное и всестороннее воплощение в песнях советских композиторов о героических подвигах своих старших братьев и отцов. Тема войны, героического подвига людей воевавших и работающих в тылу, к которой обращаются композиторы в связи с юбилейными датами, неизменно вдохновляет их на создание прекрасных произведений (песни «День Победы» Д. </a:t>
            </a:r>
            <a:r>
              <a:rPr lang="ru-RU" dirty="0" err="1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Тухманова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«Обращение» А. Петрова, песни к телефильму «Семнадцать мгновений весны» </a:t>
            </a:r>
            <a:r>
              <a:rPr lang="ru-RU" dirty="0" err="1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М.Таривердиева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Всенародной любовью пользуются песни Окуджавы о войне. Некоторые из них напоминают по форме и звучанию фронтовой фольклор военной поры, например песня «отдельного десантного батальона» («Мы за ценой не постоим») к кинофильму «Белорусский вокзал» (1971) или «Бери шинель, пошли домой» из кинофильма «От зари до зари» (1975). Окуджава пишет: «Мы все войны шальные дети: и генерал и рядовой», но свои стихи и песни о войне он посвящает прежде всего ее рядовым участникам, незаметным и негероическим внешне, но сохранившим доброту, милосердие, любовь. Поэт ценит в их сердцах «скрытую теплоту патриотизма». К мальчикам и девочкам, «повзрослевшим до поры», обращает поэт свою просьбу-призыв: «До свидания, мальчики! Мальчики. Постарайтесь вернуться назад!» Свой лирический дар сам поэт связывает с чудесным спасением на войне и предназначением судьбы спеть за тех, кто погиб:</a:t>
            </a:r>
            <a:endParaRPr lang="ru-RU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42469" y="215281"/>
            <a:ext cx="5482107" cy="2581219"/>
          </a:xfrm>
          <a:prstGeom prst="rect">
            <a:avLst/>
          </a:prstGeom>
          <a:solidFill>
            <a:schemeClr val="dk1">
              <a:alpha val="32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Судьба ли меня защитила, собою укрыв от огня?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Какая-то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тайная сила всю жизнь охраняла меня.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 все сошлось, дорогая.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Наверно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я там не сгорел,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выкрикнуть здесь, догорая,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 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то, что другой не успел.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873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51160" y="381101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Лирический герой Окуджавы постоянно путешествует в памяти, живя «посередине между войной и тишиной». Война вошла в лирическую ткань и образность поэзии Окуджавы. С темой войны связан и «надежды маленький </a:t>
            </a:r>
            <a:r>
              <a:rPr lang="ru-RU" dirty="0" err="1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оркестрик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под управлением любви», и образы «трех сестер милосердных - Веры, Надежды, Любви».</a:t>
            </a:r>
            <a:endParaRPr lang="ru-RU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808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928" y="0"/>
            <a:ext cx="6096000" cy="5789149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духовном противостоянии с фашистскими агрессорами искусство сыграло особую роль. Произведения изобразительного, музыкального искусства, литературы и кинематографа, созданные в духе лучших культурных традиций страны, помогали миллионам людей осознать свое место в общем строю. Патриотическое начало доминировало в произведениях тех лет. Память народная неистребима, она хранит самые трагические и в то же время славные страницы истории страны. Художники, писатели, прошедшие через горнило войны, пытались донести страшную правду тех лет до людей, не знавших войны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искусство располагает мощными средствами воздействия на людей, ведь оно затрагивает прежде всего чувственную сферу. И в следующие десятилетия россияне должны руководствоваться строчками Роберта Рождественского: </a:t>
            </a:r>
            <a:r>
              <a:rPr lang="ru-RU" sz="2000" b="1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НИКТО НЕ ЗАБЫТ, НИЧТО НЕ ЗАБЫТО</a:t>
            </a:r>
            <a:r>
              <a:rPr lang="ru-RU" dirty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Только тогда страна имеет право называться великой, если люди, проживающие на её территории, помнят и чтят свою историю.</a:t>
            </a:r>
          </a:p>
        </p:txBody>
      </p:sp>
    </p:spTree>
    <p:extLst>
      <p:ext uri="{BB962C8B-B14F-4D97-AF65-F5344CB8AC3E}">
        <p14:creationId xmlns:p14="http://schemas.microsoft.com/office/powerpoint/2010/main" xmlns="" val="967329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759" y="592428"/>
            <a:ext cx="11449319" cy="532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План:</a:t>
            </a:r>
            <a:endParaRPr lang="ru-RU" sz="3200" b="1" dirty="0" smtClean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Литература военных </a:t>
            </a:r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лет: </a:t>
            </a:r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К.М. Симонов, А. Т. Твардовский;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Литературное течение «лейтенантская проза». «Военная тема» в творчестве Ю. В. Бондарева, Б. Л. Васильева;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Изобразительное искусство военных </a:t>
            </a:r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лет: </a:t>
            </a:r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Е. В. </a:t>
            </a:r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Вучетич</a:t>
            </a:r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А. А. Дейнека, </a:t>
            </a:r>
            <a:r>
              <a:rPr lang="ru-RU" sz="3200" dirty="0" err="1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Кукрыниксы</a:t>
            </a:r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Отражение подвига народа в искусстве послевоенных лет. Военная тема в кинематографе;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Песни военных лет.</a:t>
            </a:r>
            <a:endParaRPr lang="ru-RU" sz="3200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98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2999" y="-167449"/>
            <a:ext cx="9745014" cy="2925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5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Литература военных </a:t>
            </a:r>
            <a:r>
              <a:rPr lang="ru-RU" sz="5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лет: </a:t>
            </a:r>
            <a:endParaRPr lang="ru-RU" sz="5200" dirty="0" smtClean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5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К. М. Симонов, А. Т. Твардовский,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52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 А. Сурков.</a:t>
            </a:r>
            <a:endParaRPr lang="ru-RU" sz="5200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4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3191" y="226453"/>
            <a:ext cx="4419600" cy="609600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3" name="Прямоугольник 2"/>
          <p:cNvSpPr/>
          <p:nvPr/>
        </p:nvSpPr>
        <p:spPr>
          <a:xfrm>
            <a:off x="249484" y="226453"/>
            <a:ext cx="36833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К. М. Симонов знаменит стихотворением «Жди меня», написанным в 1941 году. Это стихотворение о верной, преданной любви, о ее спасительной силе. Над этим чувством не властно ни время, ни обстоятельства. Каждая строфа произведения начинается со слов «Жди меня, и я вернусь». Словами «Жди, когда...» начинаются шесть из двенадцати строк, в которых обрисованы все времена года и разные жизненные обстоятельства, обозначающие, что ожидание бессрочно.</a:t>
            </a:r>
            <a:endParaRPr lang="ru-RU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37773" y="248780"/>
            <a:ext cx="3040487" cy="6073673"/>
          </a:xfrm>
          <a:prstGeom prst="rect">
            <a:avLst/>
          </a:prstGeom>
          <a:solidFill>
            <a:schemeClr val="dk1">
              <a:alpha val="39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Жди меня, и я вернусь,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очень жди.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Жди, когда наводят грусть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Желтые дожди,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Жди, когда снега метут,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Жди, когда жара,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Жди, когда других не ждут.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Позабыв вчера.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Жди, когда из дальних мест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Писем не придет,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Жди, когда уж надоест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Всем, кто вместе ждет.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Жди меня, и я вернусь...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794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89784"/>
            <a:ext cx="4048253" cy="685800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3" name="Прямоугольник 2"/>
          <p:cNvSpPr/>
          <p:nvPr/>
        </p:nvSpPr>
        <p:spPr>
          <a:xfrm>
            <a:off x="8465707" y="-89784"/>
            <a:ext cx="3928056" cy="7037568"/>
          </a:xfrm>
          <a:prstGeom prst="rect">
            <a:avLst/>
          </a:prstGeom>
          <a:solidFill>
            <a:schemeClr val="dk1">
              <a:alpha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 трудный бой. Все нынче как спросонку,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только не могу себе простить: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 тысяч лиц узнал бы я мальчонку,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как зовут, забыл его спросить.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Шел бой за улицу. Огонь врага был страшен,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прорывались к площади вперед.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он гвоздит — не выглянуть из башен, —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черт его поймет, откуда бьет.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ж, бой не ждет. — Влезай сюда, дружище! —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вот мы катим к месту вчетвером.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Стоит парнишка — мины, пули свищут, </a:t>
            </a:r>
          </a:p>
          <a:p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только рубашонка пузырем.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37337" y="1299077"/>
            <a:ext cx="4039679" cy="3631379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 Т. Твардовский в своих произведениях описывает живые картины жизни и человеческих отношений. В стихотворении «Был </a:t>
            </a: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трудный </a:t>
            </a: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бой» танкист рассказывает, как мальчишка разведав, где у фашистов пушка, ведет туда танкистов.</a:t>
            </a:r>
            <a:endParaRPr lang="ru-RU" sz="2400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93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3747" y="0"/>
            <a:ext cx="4048253" cy="685800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4095482" cy="271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Стихотворение А. Твардовского «В тот день, когда окончилась война», написанное в 1948 году, возвращает читателя в майские дни 1945, когда гремели салюты. Поэт говорит, что в тот счастливый, торжественный час была одна «особая минута».</a:t>
            </a:r>
            <a:endParaRPr lang="ru-RU" sz="2000" dirty="0">
              <a:effectLst>
                <a:glow rad="127000">
                  <a:schemeClr val="bg1"/>
                </a:glo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4342" y="4209733"/>
            <a:ext cx="6809622" cy="2214068"/>
          </a:xfrm>
          <a:prstGeom prst="rect">
            <a:avLst/>
          </a:prstGeom>
          <a:solidFill>
            <a:schemeClr val="dk1">
              <a:alpha val="42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конце пути, в далёкой стороне,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 гром пальбы прощались мы впервые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 всеми, что погибли на войне, </a:t>
            </a:r>
          </a:p>
          <a:p>
            <a:r>
              <a:rPr lang="ru-R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с мертвыми прощаются живые.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750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872" y="194872"/>
            <a:ext cx="4508500" cy="607060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3" name="Прямоугольник 2"/>
          <p:cNvSpPr/>
          <p:nvPr/>
        </p:nvSpPr>
        <p:spPr>
          <a:xfrm>
            <a:off x="4508500" y="380821"/>
            <a:ext cx="3262648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 А. Сурков знаменит стихотворением «Бьется в тесной печурке огонь...» (1941) о спасительной силе любви, верности и преданности. В трагических обстоятельствах войны моральной опорой человеку служит любовь.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35155" y="0"/>
            <a:ext cx="3777803" cy="6944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Бьется в тесной печурке огонь.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поленьях смола, как слеза,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поет мне в землянке гармонь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 улыбку твою и глаза.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тебе мне шептали кусты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белоснежных полях под Москвой.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хочу, чтоб услышала ты.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тоскует мой голос живой.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Ты сейчас далеко-далеко.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Между нами снега и снега.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 тебя мне дойти нелегко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до смерти четыре шага.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Пой, гармоника, вьюге назло,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Заплутавшее счастье зови.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Мне в холодной землянке тепло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твоей негасимой любви.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70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22223" y="1421026"/>
            <a:ext cx="10515600" cy="3918531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>Литературное течение «лейтенантская проза». «Военная тема» в творчестве Ю. В. Бондарева, Б. Л. 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</a:rPr>
              <a:t>Васильева и др.</a:t>
            </a:r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/>
            </a:r>
            <a:br>
              <a:rPr lang="ru-RU" dirty="0">
                <a:effectLst>
                  <a:glow rad="127000">
                    <a:schemeClr val="bg1"/>
                  </a:glow>
                </a:effectLst>
              </a:rPr>
            </a:br>
            <a:endParaRPr lang="ru-RU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357813"/>
            <a:ext cx="10515600" cy="1500187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>«Лейтенантская </a:t>
            </a:r>
            <a:r>
              <a:rPr lang="ru-RU" dirty="0" smtClean="0">
                <a:effectLst>
                  <a:glow rad="127000">
                    <a:schemeClr val="bg1"/>
                  </a:glow>
                </a:effectLst>
              </a:rPr>
              <a:t>проза» </a:t>
            </a:r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>- это художественное течение, образовавшееся в 50 годах </a:t>
            </a:r>
            <a:r>
              <a:rPr lang="en-US" dirty="0">
                <a:effectLst>
                  <a:glow rad="127000">
                    <a:schemeClr val="bg1"/>
                  </a:glow>
                </a:effectLst>
              </a:rPr>
              <a:t>XX</a:t>
            </a:r>
            <a:r>
              <a:rPr lang="ru-RU" dirty="0">
                <a:effectLst>
                  <a:glow rad="127000">
                    <a:schemeClr val="bg1"/>
                  </a:glow>
                </a:effectLst>
              </a:rPr>
              <a:t> века. Это произведения о Великой Отечественной войне тех писателей, чья юность пришлась на военные годы. Следует особенно отметить Ю. Бондарева ("Горячий снег", "Батальоны просят огня" и др.) , Г. Бакланова ("Южнее главного удара", "Навеки - девятнадцатилетние" и др.) , В. Быкова ("Журавлиный крик", "Сотников", "Обелиск" и др.) , К. Воробьёва ("Убиты под Москвой"), В. Астафьева ("Звездопад"), Б. Васильева ("А зори здесь тихие"), В. Кондратьева ("Сашка").</a:t>
            </a:r>
          </a:p>
        </p:txBody>
      </p:sp>
    </p:spTree>
    <p:extLst>
      <p:ext uri="{BB962C8B-B14F-4D97-AF65-F5344CB8AC3E}">
        <p14:creationId xmlns:p14="http://schemas.microsoft.com/office/powerpoint/2010/main" xmlns="" val="374239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mnim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elikaya Otechestvennaya voyna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1777</Words>
  <Application>Microsoft Office PowerPoint</Application>
  <PresentationFormat>Произвольный</PresentationFormat>
  <Paragraphs>97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Pomnim</vt:lpstr>
      <vt:lpstr>Velikaya Otechestvennaya voyna</vt:lpstr>
      <vt:lpstr>Смысл высокой трагедии: образы искусства военных лет и образы войны в искусстве второй половины XX века</vt:lpstr>
      <vt:lpstr>Цель: познакомить учащихся с произведениями поэтов, писателей, художников и музыкантов, воплотивших в своих произведениях подвиг советского народа в Великой Отечественной войне. </vt:lpstr>
      <vt:lpstr>Слайд 3</vt:lpstr>
      <vt:lpstr>Слайд 4</vt:lpstr>
      <vt:lpstr>Слайд 5</vt:lpstr>
      <vt:lpstr>Слайд 6</vt:lpstr>
      <vt:lpstr>Слайд 7</vt:lpstr>
      <vt:lpstr>Слайд 8</vt:lpstr>
      <vt:lpstr>Литературное течение «лейтенантская проза». «Военная тема» в творчестве Ю. В. Бондарева, Б. Л. Васильева и др.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Отражение подвига народа в искусстве послевоенных лет. Военная тема в кинематографе</vt:lpstr>
      <vt:lpstr>Слайд 20</vt:lpstr>
      <vt:lpstr>Слайд 21</vt:lpstr>
      <vt:lpstr>Песни военных лет.</vt:lpstr>
      <vt:lpstr>Слайд 23</vt:lpstr>
      <vt:lpstr>Слайд 24</vt:lpstr>
      <vt:lpstr>Слайд 25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Смысл высокой трагедии: образы искусства военных лет и образы войны в искусстве второй половины XX века.</dc:title>
  <dc:creator>Alexey Dubynin</dc:creator>
  <cp:lastModifiedBy>Людмила Романенко</cp:lastModifiedBy>
  <cp:revision>43</cp:revision>
  <dcterms:created xsi:type="dcterms:W3CDTF">2014-12-21T18:34:20Z</dcterms:created>
  <dcterms:modified xsi:type="dcterms:W3CDTF">2015-01-04T10:35:10Z</dcterms:modified>
</cp:coreProperties>
</file>