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2" r:id="rId2"/>
    <p:sldId id="283" r:id="rId3"/>
    <p:sldId id="284" r:id="rId4"/>
    <p:sldId id="285" r:id="rId5"/>
    <p:sldId id="286" r:id="rId6"/>
    <p:sldId id="289" r:id="rId7"/>
    <p:sldId id="290" r:id="rId8"/>
    <p:sldId id="291" r:id="rId9"/>
    <p:sldId id="293" r:id="rId10"/>
    <p:sldId id="294" r:id="rId11"/>
    <p:sldId id="292" r:id="rId12"/>
    <p:sldId id="295" r:id="rId13"/>
    <p:sldId id="296" r:id="rId14"/>
    <p:sldId id="29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D409E4-3321-4A3B-A1FA-862CEDB68AC5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E7311B-86A7-4F06-9D2E-B26167455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ED9F-1CD8-4488-A3C7-0F8978C43C93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7999A-3FE6-4622-900F-B83D3A313E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BF19-2FF5-486A-8FD1-61749CCDDD4E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DA01-90BF-49E1-8290-6124F0FD0F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AF2B-95BB-4833-BCEA-7B36B7A1F55C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30CA-6F1F-441E-A1F4-9F52404F9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4003B-3126-435F-B5DA-51BAC4640084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E974-0489-4E02-88E5-EBAF9DDB8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3B888-C41C-4B40-8495-8C9FFCB31A2E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E0EC-6504-4C50-B993-C88B6B0BB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76B83-AA59-46CF-8154-83D84BC6881B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27E11-0203-421C-A1F1-6E811386AD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CADCD-BC2C-4CEC-8BF8-D658AA4D2B79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836E-FB4D-442B-B43F-4EDF3FBDE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C41A-B423-46F3-936D-40B742F57592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AC24F-5CC6-4357-A5EE-AA480AB67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CF17-F3FF-4127-B8E6-8AC96568CF6C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08340-AD87-4198-BB04-1345C8A7B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8318-544F-4294-A392-067C7A53392D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10C5B-33C8-4C46-8632-57CE089D5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773D-2D1C-4307-8996-31A53170E97A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4436-9EA5-41B9-A128-C67E0A39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566498-DC45-4C40-A49F-9DBC26427569}" type="datetimeFigureOut">
              <a:rPr lang="ru-RU"/>
              <a:pPr>
                <a:defRPr/>
              </a:pPr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7AAF49-A918-45EB-9387-018E4FFDE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https://encrypted-tbn3.gstatic.com/images?q=tbn:ANd9GcRB-9X1izuG4iL0Qv7xv66V1qI3c6b8uT1H7EWSP-_cy_cwdkL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latin typeface="Arial" charset="0"/>
              </a:rPr>
              <a:t>НЕДЕЛЯ НАЧАЛЬНОЙ ШКОЛЫ</a:t>
            </a:r>
            <a:br>
              <a:rPr lang="ru-RU" sz="2400" b="1" smtClean="0">
                <a:latin typeface="Arial" charset="0"/>
              </a:rPr>
            </a:br>
            <a:r>
              <a:rPr lang="ru-RU" sz="2400" smtClean="0">
                <a:latin typeface="Arial" charset="0"/>
              </a:rPr>
              <a:t>14 ноября – 18 ноября 2016-2017 учебного года</a:t>
            </a:r>
            <a:endParaRPr lang="ru-RU" sz="2400" b="1" smtClean="0"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    С 14 по 18 ноября 2016 года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                  в МБОУ «ЗСШ»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                     проходила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        неделя начальной школы.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        Во 2-ых классах  (учителя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Григорчук Е.В., Колесникова Е.Ю.)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в этом учебном году проводились  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                     мероприятия</a:t>
            </a:r>
          </a:p>
          <a:p>
            <a:pPr eaLnBrk="1" hangingPunct="1">
              <a:buFont typeface="Arial" charset="0"/>
              <a:buNone/>
            </a:pPr>
            <a:r>
              <a:rPr lang="ru-RU" sz="2000" smtClean="0"/>
              <a:t>                                                                                          по русскому языку.                                                                                                                         </a:t>
            </a:r>
          </a:p>
        </p:txBody>
      </p:sp>
      <p:pic>
        <p:nvPicPr>
          <p:cNvPr id="14339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42672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рамка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Справились с заданиями: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Фролов Евгений, Тупикин Александр, Нечай Анна, (2-А класс)</a:t>
            </a:r>
          </a:p>
          <a:p>
            <a:pPr eaLnBrk="1" hangingPunct="1"/>
            <a:r>
              <a:rPr lang="ru-RU" sz="2800" smtClean="0"/>
              <a:t>Крышковец Татьяна, Гуляка Богдан, Колосова Мария, Романюк Эдвард, Палий Наталия (2-Б класс)</a:t>
            </a:r>
          </a:p>
        </p:txBody>
      </p:sp>
      <p:pic>
        <p:nvPicPr>
          <p:cNvPr id="23555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76250"/>
            <a:ext cx="16557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image-02-11-16-12_31-3"/>
          <p:cNvPicPr>
            <a:picLocks noChangeAspect="1" noChangeArrowheads="1"/>
          </p:cNvPicPr>
          <p:nvPr/>
        </p:nvPicPr>
        <p:blipFill>
          <a:blip r:embed="rId3"/>
          <a:srcRect l="26898" t="7465" r="26898" b="7465"/>
          <a:stretch>
            <a:fillRect/>
          </a:stretch>
        </p:blipFill>
        <p:spPr bwMode="auto">
          <a:xfrm rot="-6674740">
            <a:off x="3276600" y="3140075"/>
            <a:ext cx="158432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рамк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 течение недели проводилась акция                     «Лучшая тетрадь по русскому языку». </a:t>
            </a:r>
            <a:endParaRPr lang="ru-RU" smtClean="0"/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 критериям были определены победители. </a:t>
            </a:r>
          </a:p>
        </p:txBody>
      </p:sp>
      <p:pic>
        <p:nvPicPr>
          <p:cNvPr id="24579" name="Picture 4" descr="image-02-11-16-12_29-10"/>
          <p:cNvPicPr>
            <a:picLocks noChangeAspect="1" noChangeArrowheads="1"/>
          </p:cNvPicPr>
          <p:nvPr/>
        </p:nvPicPr>
        <p:blipFill>
          <a:blip r:embed="rId2"/>
          <a:srcRect l="8009" t="18507" r="3796" b="13785"/>
          <a:stretch>
            <a:fillRect/>
          </a:stretch>
        </p:blipFill>
        <p:spPr bwMode="auto">
          <a:xfrm rot="-559577">
            <a:off x="971550" y="2997200"/>
            <a:ext cx="302418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image-02-11-16-12_29-12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16389" t="7465" r="12222" b="9062"/>
          <a:stretch>
            <a:fillRect/>
          </a:stretch>
        </p:blipFill>
        <p:spPr bwMode="auto">
          <a:xfrm rot="-6013922">
            <a:off x="4652169" y="2123281"/>
            <a:ext cx="286385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Картинки по запросу лучшая тетрад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49275"/>
            <a:ext cx="13541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рамка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Ими стали: 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latin typeface="Arial" charset="0"/>
              </a:rPr>
              <a:t>Вихров Ярослав, Чернова Наталья, Нечай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>
                <a:latin typeface="Arial" charset="0"/>
              </a:rPr>
              <a:t>    Анна, Баядян Каролина, Фролов Евгений (2-А класс).</a:t>
            </a:r>
          </a:p>
          <a:p>
            <a:pPr eaLnBrk="1" hangingPunct="1"/>
            <a:r>
              <a:rPr lang="ru-RU" sz="2400" smtClean="0">
                <a:latin typeface="Arial" charset="0"/>
              </a:rPr>
              <a:t>Гуляка Богдан, Степанько Никита, Крышковец Татьяна, Романюк Эдвард, Палий Наталия, Супрун Алина, Курашко Анастасия, Таранин Кирилл (2-Б класс).</a:t>
            </a:r>
          </a:p>
        </p:txBody>
      </p:sp>
      <p:pic>
        <p:nvPicPr>
          <p:cNvPr id="25603" name="Picture 4" descr="Картинки по запросу лучшая тетрад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49275"/>
            <a:ext cx="135413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 descr="image-14-11-16-13_20-1"/>
          <p:cNvPicPr>
            <a:picLocks noChangeAspect="1" noChangeArrowheads="1"/>
          </p:cNvPicPr>
          <p:nvPr/>
        </p:nvPicPr>
        <p:blipFill>
          <a:blip r:embed="rId3"/>
          <a:srcRect t="23181" r="18538"/>
          <a:stretch>
            <a:fillRect/>
          </a:stretch>
        </p:blipFill>
        <p:spPr bwMode="auto">
          <a:xfrm>
            <a:off x="5508625" y="3997325"/>
            <a:ext cx="3024188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IMG_20161122_133757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4076700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рамка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 algn="l" eaLnBrk="1" hangingPunct="1"/>
            <a:r>
              <a:rPr lang="ru-RU" sz="3200" smtClean="0"/>
              <a:t>      В последний день были подведены итоги.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Самые активные участники были награждены.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6627" name="AutoShape 10" descr="Картинки по запросу медальки молодец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12" descr="Картинки по запросу медальки молодец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16" descr="Картинки по запросу медальки молодец"/>
          <p:cNvPicPr>
            <a:picLocks noChangeAspect="1" noChangeArrowheads="1"/>
          </p:cNvPicPr>
          <p:nvPr/>
        </p:nvPicPr>
        <p:blipFill>
          <a:blip r:embed="rId2"/>
          <a:srcRect l="4510"/>
          <a:stretch>
            <a:fillRect/>
          </a:stretch>
        </p:blipFill>
        <p:spPr bwMode="auto">
          <a:xfrm>
            <a:off x="7092950" y="981075"/>
            <a:ext cx="1546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image-21-11-16-17-21"/>
          <p:cNvPicPr>
            <a:picLocks noChangeAspect="1" noChangeArrowheads="1"/>
          </p:cNvPicPr>
          <p:nvPr/>
        </p:nvPicPr>
        <p:blipFill>
          <a:blip r:embed="rId3"/>
          <a:srcRect l="29514" t="28981" r="24792"/>
          <a:stretch>
            <a:fillRect/>
          </a:stretch>
        </p:blipFill>
        <p:spPr bwMode="auto">
          <a:xfrm>
            <a:off x="2987675" y="2708275"/>
            <a:ext cx="29654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рамк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r>
              <a:rPr lang="ru-RU" sz="2400" smtClean="0"/>
              <a:t>Отчет подготовили: Григорчук Е.В., Колесникова Е.Ю.</a:t>
            </a:r>
          </a:p>
        </p:txBody>
      </p:sp>
      <p:pic>
        <p:nvPicPr>
          <p:cNvPr id="27651" name="Picture 2" descr="C:\Users\User\Pictures\0009-009-Primery-frazeologizm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76250"/>
            <a:ext cx="7704138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 descr="рамка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14 ноября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     </a:t>
            </a:r>
            <a:r>
              <a:rPr lang="ru-RU" smtClean="0"/>
              <a:t>Открытие недели.</a:t>
            </a:r>
            <a:r>
              <a:rPr lang="ru-RU" sz="2800" smtClean="0"/>
              <a:t> Знакомство с планом проведения. Были определены члены жюри от каждого класса.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                      Григорчук Е.В.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                      Колесникова Е.Ю.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                      Нечай Анна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                      Дмитренко Ульяна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                      Таранин Кирилл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                                     Сергийчук Николай</a:t>
            </a:r>
          </a:p>
        </p:txBody>
      </p:sp>
      <p:pic>
        <p:nvPicPr>
          <p:cNvPr id="15363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620713"/>
            <a:ext cx="954088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Картинки по запросу жюри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39750" y="3068638"/>
            <a:ext cx="30829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8" descr="рамка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15 ноября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Индивидуальное первенство </a:t>
            </a:r>
          </a:p>
          <a:p>
            <a:pPr algn="ctr" eaLnBrk="1" hangingPunct="1">
              <a:buFont typeface="Arial" charset="0"/>
              <a:buNone/>
            </a:pPr>
            <a:r>
              <a:rPr lang="ru-RU" smtClean="0"/>
              <a:t>«Блиц-опрос по русскому языку».</a:t>
            </a:r>
            <a:r>
              <a:rPr lang="ru-RU" sz="2400" smtClean="0"/>
              <a:t> </a:t>
            </a:r>
          </a:p>
          <a:p>
            <a:pPr eaLnBrk="1" hangingPunct="1"/>
            <a:r>
              <a:rPr lang="ru-RU" sz="2400" smtClean="0"/>
              <a:t>По результатам тестирования определены  «Знатоки русского языка» во 2-А классе и во 2-Б классе. </a:t>
            </a:r>
          </a:p>
        </p:txBody>
      </p:sp>
      <p:pic>
        <p:nvPicPr>
          <p:cNvPr id="16387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 b="3369"/>
          <a:stretch>
            <a:fillRect/>
          </a:stretch>
        </p:blipFill>
        <p:spPr bwMode="auto">
          <a:xfrm>
            <a:off x="7164388" y="692150"/>
            <a:ext cx="1487487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image-14-11-16-13_20"/>
          <p:cNvPicPr>
            <a:picLocks noChangeAspect="1" noChangeArrowheads="1"/>
          </p:cNvPicPr>
          <p:nvPr/>
        </p:nvPicPr>
        <p:blipFill>
          <a:blip r:embed="rId3"/>
          <a:srcRect b="14305"/>
          <a:stretch>
            <a:fillRect/>
          </a:stretch>
        </p:blipFill>
        <p:spPr bwMode="auto">
          <a:xfrm>
            <a:off x="2484438" y="3500438"/>
            <a:ext cx="4354512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рамк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Лучшими стали: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smtClean="0"/>
              <a:t>     </a:t>
            </a:r>
            <a:r>
              <a:rPr lang="ru-RU" sz="2800" smtClean="0"/>
              <a:t>Нечай Анна, Фролов Евгений, Тупикин 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Александр (2-А класс)</a:t>
            </a:r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  Гуляка Богдан, Романюк Эдвард, Лапин Денис, Колосова Мария   (2-Б класс)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17411" name="Picture 4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 b="3369"/>
          <a:stretch>
            <a:fillRect/>
          </a:stretch>
        </p:blipFill>
        <p:spPr bwMode="auto">
          <a:xfrm>
            <a:off x="7019925" y="476250"/>
            <a:ext cx="1487488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7" descr="IMG_20161122_145100[1]"/>
          <p:cNvPicPr>
            <a:picLocks noChangeAspect="1" noChangeArrowheads="1"/>
          </p:cNvPicPr>
          <p:nvPr/>
        </p:nvPicPr>
        <p:blipFill>
          <a:blip r:embed="rId3"/>
          <a:srcRect t="8369"/>
          <a:stretch>
            <a:fillRect/>
          </a:stretch>
        </p:blipFill>
        <p:spPr bwMode="auto">
          <a:xfrm>
            <a:off x="2771775" y="3676650"/>
            <a:ext cx="40973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рамк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16 ноября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Викторина «Великий, могучий русский язык», </a:t>
            </a:r>
            <a:r>
              <a:rPr lang="ru-RU" sz="2000" smtClean="0"/>
              <a:t>в которой приняли участие  учащиеся 2-А и 2-Б классов, по теме «Фразеологизмы». </a:t>
            </a:r>
          </a:p>
        </p:txBody>
      </p:sp>
      <p:pic>
        <p:nvPicPr>
          <p:cNvPr id="18435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 t="9102"/>
          <a:stretch>
            <a:fillRect/>
          </a:stretch>
        </p:blipFill>
        <p:spPr bwMode="auto">
          <a:xfrm>
            <a:off x="6804025" y="476250"/>
            <a:ext cx="163512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mage-16-11-16-13-15-2"/>
          <p:cNvPicPr>
            <a:picLocks noChangeAspect="1" noChangeArrowheads="1"/>
          </p:cNvPicPr>
          <p:nvPr/>
        </p:nvPicPr>
        <p:blipFill>
          <a:blip r:embed="rId3"/>
          <a:srcRect t="12593" b="11806"/>
          <a:stretch>
            <a:fillRect/>
          </a:stretch>
        </p:blipFill>
        <p:spPr bwMode="auto">
          <a:xfrm>
            <a:off x="684213" y="2781300"/>
            <a:ext cx="410368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MG_20161122_14040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627438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рамка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ru-RU" sz="2800" smtClean="0"/>
              <a:t>   </a:t>
            </a:r>
            <a:br>
              <a:rPr lang="ru-RU" sz="2800" smtClean="0"/>
            </a:br>
            <a:r>
              <a:rPr lang="ru-RU" sz="2800" smtClean="0"/>
              <a:t>    </a:t>
            </a:r>
            <a:r>
              <a:rPr lang="ru-RU" sz="2800" smtClean="0">
                <a:latin typeface="Arial" charset="0"/>
              </a:rPr>
              <a:t> </a:t>
            </a:r>
            <a:r>
              <a:rPr lang="ru-RU" sz="3200" smtClean="0"/>
              <a:t>Обе команды награждены грамотами.</a:t>
            </a:r>
            <a:r>
              <a:rPr lang="ru-RU" sz="3600" smtClean="0"/>
              <a:t> </a:t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9" name="Picture 4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 t="9102"/>
          <a:stretch>
            <a:fillRect/>
          </a:stretch>
        </p:blipFill>
        <p:spPr bwMode="auto">
          <a:xfrm>
            <a:off x="7092950" y="404813"/>
            <a:ext cx="1635125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image-19-11-16-19-58-7"/>
          <p:cNvPicPr>
            <a:picLocks noChangeAspect="1" noChangeArrowheads="1"/>
          </p:cNvPicPr>
          <p:nvPr/>
        </p:nvPicPr>
        <p:blipFill>
          <a:blip r:embed="rId3"/>
          <a:srcRect l="10709" t="14278" r="25642" b="19055"/>
          <a:stretch>
            <a:fillRect/>
          </a:stretch>
        </p:blipFill>
        <p:spPr bwMode="auto">
          <a:xfrm>
            <a:off x="4643438" y="3068638"/>
            <a:ext cx="40322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рамк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IMG_20161122_140408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1412875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17 ноября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ходе подготовки к городскому этапу ученических олимпиад был проведен школьный этап. От каждого класса приняли участие по пять человек: Романченко Я., Вихров Я., Нечай А., Чернова Н., Бедюх В. (2-А класс), Гарагаш А., Гуляка Б., Зейналов А., Колосова М.,         Романюк Э. (2-Б класс).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   </a:t>
            </a:r>
          </a:p>
        </p:txBody>
      </p:sp>
      <p:pic>
        <p:nvPicPr>
          <p:cNvPr id="20483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04813"/>
            <a:ext cx="1727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8" descr="image-14-11-16-13_20-4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9714" t="33194" r="24409" b="14305"/>
          <a:stretch>
            <a:fillRect/>
          </a:stretch>
        </p:blipFill>
        <p:spPr bwMode="auto">
          <a:xfrm>
            <a:off x="2484438" y="3860800"/>
            <a:ext cx="439261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рамка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/>
              <a:t>Победителями стали:   </a:t>
            </a:r>
          </a:p>
        </p:txBody>
      </p:sp>
      <p:pic>
        <p:nvPicPr>
          <p:cNvPr id="21506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76250"/>
            <a:ext cx="18002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</a:pPr>
            <a:endParaRPr lang="ru-RU" sz="28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Романченко Ярослав                    Гуляка Богдан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smtClean="0"/>
              <a:t>         (2-А класс)                                  (2-Б класс)</a:t>
            </a:r>
          </a:p>
        </p:txBody>
      </p:sp>
      <p:pic>
        <p:nvPicPr>
          <p:cNvPr id="21508" name="Picture 8" descr="IMG_36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013" y="1484313"/>
            <a:ext cx="254476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1484313"/>
            <a:ext cx="2514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рамка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18 ноября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611188" y="1700213"/>
            <a:ext cx="8229600" cy="4525962"/>
          </a:xfrm>
        </p:spPr>
        <p:txBody>
          <a:bodyPr/>
          <a:lstStyle/>
          <a:p>
            <a:pPr eaLnBrk="1" hangingPunct="1"/>
            <a:r>
              <a:rPr lang="ru-RU" sz="2800" smtClean="0"/>
              <a:t>Конкурс «Юный каллиграф» выявил лучшего каллиграфа класса.</a:t>
            </a:r>
            <a:r>
              <a:rPr lang="ru-RU" smtClean="0"/>
              <a:t> </a:t>
            </a:r>
          </a:p>
        </p:txBody>
      </p:sp>
      <p:pic>
        <p:nvPicPr>
          <p:cNvPr id="22531" name="Picture 5" descr="Картинки по запросу презентация неделя русского языка в начальной шко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404813"/>
            <a:ext cx="1944687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image-02-11-16-12_31"/>
          <p:cNvPicPr>
            <a:picLocks noChangeAspect="1" noChangeArrowheads="1"/>
          </p:cNvPicPr>
          <p:nvPr/>
        </p:nvPicPr>
        <p:blipFill>
          <a:blip r:embed="rId3"/>
          <a:srcRect l="31111" t="20602" r="26389" b="16389"/>
          <a:stretch>
            <a:fillRect/>
          </a:stretch>
        </p:blipFill>
        <p:spPr bwMode="auto">
          <a:xfrm>
            <a:off x="3132138" y="2852738"/>
            <a:ext cx="11001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image-02-11-16-12_31-5"/>
          <p:cNvPicPr>
            <a:picLocks noChangeAspect="1" noChangeArrowheads="1"/>
          </p:cNvPicPr>
          <p:nvPr/>
        </p:nvPicPr>
        <p:blipFill>
          <a:blip r:embed="rId4"/>
          <a:srcRect l="39490" t="4340" r="24815" b="4340"/>
          <a:stretch>
            <a:fillRect/>
          </a:stretch>
        </p:blipFill>
        <p:spPr bwMode="auto">
          <a:xfrm rot="-6705586">
            <a:off x="5831682" y="2097881"/>
            <a:ext cx="12239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image-02-11-16-12_29-9"/>
          <p:cNvPicPr>
            <a:picLocks noChangeAspect="1" noChangeArrowheads="1"/>
          </p:cNvPicPr>
          <p:nvPr/>
        </p:nvPicPr>
        <p:blipFill>
          <a:blip r:embed="rId5"/>
          <a:srcRect l="20972" t="14166" r="15973" b="18507"/>
          <a:stretch>
            <a:fillRect/>
          </a:stretch>
        </p:blipFill>
        <p:spPr bwMode="auto">
          <a:xfrm rot="-336755">
            <a:off x="900113" y="2781300"/>
            <a:ext cx="182086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image-02-11-16-12_29-7"/>
          <p:cNvPicPr>
            <a:picLocks noChangeAspect="1" noChangeArrowheads="1"/>
          </p:cNvPicPr>
          <p:nvPr/>
        </p:nvPicPr>
        <p:blipFill>
          <a:blip r:embed="rId6"/>
          <a:srcRect l="16389" t="18507" r="12222" b="27951"/>
          <a:stretch>
            <a:fillRect/>
          </a:stretch>
        </p:blipFill>
        <p:spPr bwMode="auto">
          <a:xfrm rot="-6813593">
            <a:off x="2124075" y="4365625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рамка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285</Words>
  <Application>Microsoft Office PowerPoint</Application>
  <PresentationFormat>Экран (4:3)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НЕДЕЛЯ НАЧАЛЬНОЙ ШКОЛЫ 14 ноября – 18 ноября 2016-2017 учебного года</vt:lpstr>
      <vt:lpstr>14 ноября</vt:lpstr>
      <vt:lpstr>15 ноября</vt:lpstr>
      <vt:lpstr>Лучшими стали:</vt:lpstr>
      <vt:lpstr>16 ноября</vt:lpstr>
      <vt:lpstr>         Обе команды награждены грамотами.  </vt:lpstr>
      <vt:lpstr>17 ноября</vt:lpstr>
      <vt:lpstr>Победителями стали:   </vt:lpstr>
      <vt:lpstr>18 ноября</vt:lpstr>
      <vt:lpstr>Справились с заданиями:</vt:lpstr>
      <vt:lpstr>В течение недели проводилась акция                     «Лучшая тетрадь по русскому языку». </vt:lpstr>
      <vt:lpstr>Ими стали:  </vt:lpstr>
      <vt:lpstr>      В последний день были подведены итоги. 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Вован</cp:lastModifiedBy>
  <cp:revision>15</cp:revision>
  <dcterms:created xsi:type="dcterms:W3CDTF">2014-11-28T16:21:53Z</dcterms:created>
  <dcterms:modified xsi:type="dcterms:W3CDTF">2016-11-22T17:34:58Z</dcterms:modified>
</cp:coreProperties>
</file>