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77" r:id="rId4"/>
    <p:sldId id="258" r:id="rId5"/>
    <p:sldId id="276" r:id="rId6"/>
    <p:sldId id="259" r:id="rId7"/>
    <p:sldId id="271" r:id="rId8"/>
    <p:sldId id="272" r:id="rId9"/>
    <p:sldId id="273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D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FBFAC-665C-4558-B6B1-F04710AACF62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11DDD-4A51-40F9-A807-EEF3FC16A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281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11DDD-4A51-40F9-A807-EEF3FC16A7E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37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191872" cy="1596008"/>
          </a:xfrm>
        </p:spPr>
        <p:txBody>
          <a:bodyPr/>
          <a:lstStyle/>
          <a:p>
            <a:r>
              <a:rPr lang="ru-RU" sz="5400" b="1" dirty="0" smtClean="0"/>
              <a:t>Подготовка к ОГЭ - 2020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021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/>
          <a:lstStyle/>
          <a:p>
            <a:r>
              <a:rPr lang="ru-RU" sz="4000" b="1" i="1" dirty="0">
                <a:solidFill>
                  <a:srgbClr val="C00000"/>
                </a:solidFill>
                <a:latin typeface="PTSerif-BoldItalic"/>
              </a:rPr>
              <a:t>Советы по ведению записей</a:t>
            </a:r>
            <a:endParaRPr lang="ru-RU" sz="40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78" y="1268760"/>
            <a:ext cx="8712968" cy="558924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фиксируем ключевые слова,</a:t>
            </a:r>
          </a:p>
          <a:p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пишем с пробелами между строк, чтобы была 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что-то добавить при втором чтении,</a:t>
            </a:r>
          </a:p>
          <a:p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показываем подчеркиванием границы </a:t>
            </a:r>
            <a:r>
              <a:rPr lang="ru-RU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микротем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Сначала нужно 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записать изложение как можно </a:t>
            </a:r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подробнее.</a:t>
            </a:r>
            <a:endParaRPr lang="ru-R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Сжатие текста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 преобразование, при котором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текст заменяется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кратким по объему изложением. При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этом не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допускаются смысловые искажения и утрата значимых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положений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643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Приемы компрессии (сжатия) текста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147248" cy="302433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PTSerif-Regular"/>
              </a:rPr>
              <a:t> Исключение</a:t>
            </a:r>
          </a:p>
          <a:p>
            <a:r>
              <a:rPr lang="ru-RU" sz="4000" dirty="0" smtClean="0">
                <a:latin typeface="PTSerif-Regular"/>
              </a:rPr>
              <a:t> Обобщение </a:t>
            </a:r>
            <a:r>
              <a:rPr lang="ru-RU" sz="4000" dirty="0">
                <a:latin typeface="PTSerif-Regular"/>
              </a:rPr>
              <a:t>или </a:t>
            </a:r>
            <a:r>
              <a:rPr lang="ru-RU" sz="4000" dirty="0" smtClean="0">
                <a:latin typeface="PTSerif-Regular"/>
              </a:rPr>
              <a:t>объединение</a:t>
            </a:r>
          </a:p>
          <a:p>
            <a:r>
              <a:rPr lang="ru-RU" sz="4000" dirty="0" smtClean="0">
                <a:latin typeface="PTSerif-Regular"/>
              </a:rPr>
              <a:t> </a:t>
            </a:r>
            <a:r>
              <a:rPr lang="ru-RU" sz="4000" dirty="0">
                <a:latin typeface="PTSerif-Regular"/>
              </a:rPr>
              <a:t>З</a:t>
            </a:r>
            <a:r>
              <a:rPr lang="ru-RU" sz="4000" dirty="0" smtClean="0">
                <a:latin typeface="PTSerif-Regular"/>
              </a:rPr>
              <a:t>амена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0081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912768" cy="5193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>
                <a:solidFill>
                  <a:srgbClr val="C00000"/>
                </a:solidFill>
                <a:latin typeface="PTSerif-BoldItalic"/>
              </a:rPr>
              <a:t>Исключение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760640"/>
          </a:xfrm>
        </p:spPr>
        <p:txBody>
          <a:bodyPr>
            <a:normAutofit/>
          </a:bodyPr>
          <a:lstStyle/>
          <a:p>
            <a:r>
              <a:rPr lang="ru-RU" b="1" dirty="0">
                <a:latin typeface="PTSerif-Regular"/>
              </a:rPr>
              <a:t>вводных слов</a:t>
            </a:r>
            <a:r>
              <a:rPr lang="ru-RU" b="1" dirty="0" smtClean="0">
                <a:latin typeface="PTSerif-Regular"/>
              </a:rPr>
              <a:t>;</a:t>
            </a:r>
          </a:p>
          <a:p>
            <a:r>
              <a:rPr lang="ru-RU" b="1" dirty="0" smtClean="0">
                <a:latin typeface="PTSerif-Regular"/>
              </a:rPr>
              <a:t> </a:t>
            </a:r>
            <a:r>
              <a:rPr lang="ru-RU" b="1" dirty="0">
                <a:latin typeface="PTSerif-Regular"/>
              </a:rPr>
              <a:t>однородных членов предложения; </a:t>
            </a:r>
            <a:endParaRPr lang="ru-RU" b="1" dirty="0" smtClean="0">
              <a:latin typeface="PTSerif-Regular"/>
            </a:endParaRPr>
          </a:p>
          <a:p>
            <a:r>
              <a:rPr lang="ru-RU" b="1" dirty="0" smtClean="0">
                <a:latin typeface="PTSerif-Regular"/>
              </a:rPr>
              <a:t>повторов;</a:t>
            </a:r>
          </a:p>
          <a:p>
            <a:r>
              <a:rPr lang="ru-RU" b="1" dirty="0" smtClean="0">
                <a:latin typeface="PTSerif-Regular"/>
              </a:rPr>
              <a:t> </a:t>
            </a:r>
            <a:r>
              <a:rPr lang="ru-RU" b="1" dirty="0">
                <a:latin typeface="PTSerif-Regular"/>
              </a:rPr>
              <a:t>однотипных </a:t>
            </a:r>
            <a:r>
              <a:rPr lang="ru-RU" b="1" dirty="0" smtClean="0">
                <a:latin typeface="PTSerif-Regular"/>
              </a:rPr>
              <a:t>примеров;</a:t>
            </a:r>
          </a:p>
          <a:p>
            <a:r>
              <a:rPr lang="ru-RU" b="1" dirty="0" smtClean="0">
                <a:latin typeface="PTSerif-Regular"/>
              </a:rPr>
              <a:t> </a:t>
            </a:r>
            <a:r>
              <a:rPr lang="ru-RU" b="1" dirty="0">
                <a:latin typeface="PTSerif-Regular"/>
              </a:rPr>
              <a:t>риторических вопросов и </a:t>
            </a:r>
            <a:r>
              <a:rPr lang="ru-RU" b="1" dirty="0" smtClean="0">
                <a:latin typeface="PTSerif-Regular"/>
              </a:rPr>
              <a:t>восклицаний;</a:t>
            </a:r>
          </a:p>
          <a:p>
            <a:r>
              <a:rPr lang="ru-RU" b="1" dirty="0" smtClean="0">
                <a:latin typeface="PTSerif-Regular"/>
              </a:rPr>
              <a:t> </a:t>
            </a:r>
            <a:r>
              <a:rPr lang="ru-RU" b="1" dirty="0">
                <a:latin typeface="PTSerif-Regular"/>
              </a:rPr>
              <a:t>цитат; </a:t>
            </a:r>
          </a:p>
          <a:p>
            <a:r>
              <a:rPr lang="ru-RU" b="1" dirty="0" smtClean="0">
                <a:latin typeface="PTSerif-Regular"/>
              </a:rPr>
              <a:t>деталей</a:t>
            </a:r>
            <a:r>
              <a:rPr lang="ru-RU" b="1" dirty="0">
                <a:latin typeface="PTSerif-Regular"/>
              </a:rPr>
              <a:t>, которые не влияют на ход </a:t>
            </a:r>
            <a:r>
              <a:rPr lang="ru-RU" b="1" dirty="0" smtClean="0">
                <a:latin typeface="PTSerif-Regular"/>
              </a:rPr>
              <a:t>авторской </a:t>
            </a:r>
            <a:r>
              <a:rPr lang="ru-RU" b="1" dirty="0">
                <a:latin typeface="PTSerif-Regular"/>
              </a:rPr>
              <a:t>мысли</a:t>
            </a:r>
            <a:r>
              <a:rPr lang="ru-RU" b="1" dirty="0" smtClean="0">
                <a:latin typeface="PTSerif-Regular"/>
              </a:rPr>
              <a:t>;</a:t>
            </a:r>
          </a:p>
          <a:p>
            <a:r>
              <a:rPr lang="ru-RU" b="1" dirty="0" smtClean="0">
                <a:latin typeface="PTSerif-Regular"/>
              </a:rPr>
              <a:t> </a:t>
            </a:r>
            <a:r>
              <a:rPr lang="ru-RU" b="1" dirty="0">
                <a:latin typeface="PTSerif-Regular"/>
              </a:rPr>
              <a:t>пояснений</a:t>
            </a:r>
            <a:r>
              <a:rPr lang="ru-RU" b="1" dirty="0" smtClean="0">
                <a:latin typeface="PTSerif-Regular"/>
              </a:rPr>
              <a:t>;</a:t>
            </a:r>
          </a:p>
          <a:p>
            <a:r>
              <a:rPr lang="ru-RU" b="1" dirty="0" smtClean="0">
                <a:latin typeface="PTSerif-Regular"/>
              </a:rPr>
              <a:t> </a:t>
            </a:r>
            <a:r>
              <a:rPr lang="ru-RU" b="1" dirty="0">
                <a:latin typeface="PTSerif-Regular"/>
              </a:rPr>
              <a:t>рассуждений; </a:t>
            </a:r>
            <a:endParaRPr lang="ru-RU" b="1" dirty="0" smtClean="0">
              <a:latin typeface="PTSerif-Regular"/>
            </a:endParaRPr>
          </a:p>
          <a:p>
            <a:r>
              <a:rPr lang="ru-RU" b="1" dirty="0" smtClean="0">
                <a:latin typeface="PTSerif-Regular"/>
              </a:rPr>
              <a:t> описаний</a:t>
            </a:r>
            <a:r>
              <a:rPr lang="ru-RU" b="1" dirty="0">
                <a:latin typeface="PTSerif-Regular"/>
              </a:rPr>
              <a:t>; </a:t>
            </a:r>
            <a:endParaRPr lang="ru-RU" b="1" dirty="0" smtClean="0">
              <a:latin typeface="PTSerif-Regular"/>
            </a:endParaRPr>
          </a:p>
          <a:p>
            <a:r>
              <a:rPr lang="ru-RU" b="1" dirty="0" smtClean="0">
                <a:latin typeface="PTSerif-Regular"/>
              </a:rPr>
              <a:t>слов, предложений</a:t>
            </a:r>
            <a:r>
              <a:rPr lang="ru-RU" b="1" dirty="0">
                <a:latin typeface="PTSerif-Regular"/>
              </a:rPr>
              <a:t>, которые могут быть удалены без ущерба </a:t>
            </a:r>
            <a:r>
              <a:rPr lang="ru-RU" b="1" dirty="0" smtClean="0">
                <a:latin typeface="PTSerif-Regular"/>
              </a:rPr>
              <a:t>для содержания.</a:t>
            </a:r>
            <a:endParaRPr lang="ru-RU" b="1" dirty="0">
              <a:latin typeface="PTSerif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794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232" y="692696"/>
            <a:ext cx="8219256" cy="51933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PTSerif-Regular"/>
              </a:rPr>
              <a:t>При исключении </a:t>
            </a:r>
            <a:r>
              <a:rPr lang="ru-RU" sz="3600" b="1" dirty="0">
                <a:solidFill>
                  <a:srgbClr val="C00000"/>
                </a:solidFill>
                <a:latin typeface="PTSerif-Regular"/>
              </a:rPr>
              <a:t>необходимо:</a:t>
            </a:r>
            <a:br>
              <a:rPr lang="ru-RU" sz="3600" b="1" dirty="0">
                <a:solidFill>
                  <a:srgbClr val="C00000"/>
                </a:solidFill>
                <a:latin typeface="PTSerif-Regular"/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268760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PTSerif-Regular"/>
              </a:rPr>
              <a:t>— </a:t>
            </a:r>
            <a:r>
              <a:rPr lang="ru-RU" sz="2800" dirty="0">
                <a:latin typeface="PTSerif-Regular"/>
              </a:rPr>
              <a:t>выделить главное с точки зрения основной мысли текста, затем убрать ненужные подробности и детали;</a:t>
            </a:r>
          </a:p>
          <a:p>
            <a:r>
              <a:rPr lang="ru-RU" sz="2800" dirty="0">
                <a:latin typeface="PTSerif-Regular"/>
              </a:rPr>
              <a:t>— объединить полученное, используя основные средства связи между предложениями</a:t>
            </a:r>
            <a:r>
              <a:rPr lang="ru-RU" sz="2800" dirty="0" smtClean="0">
                <a:latin typeface="PTSerif-Regular"/>
              </a:rPr>
              <a:t>.</a:t>
            </a:r>
          </a:p>
          <a:p>
            <a:endParaRPr lang="ru-RU" sz="2800" dirty="0">
              <a:latin typeface="PTSerif-Regular"/>
            </a:endParaRPr>
          </a:p>
          <a:p>
            <a:r>
              <a:rPr lang="ru-RU" sz="2800" b="1" i="1" dirty="0">
                <a:solidFill>
                  <a:srgbClr val="001DB0"/>
                </a:solidFill>
                <a:latin typeface="PTSerif-Italic"/>
              </a:rPr>
              <a:t>Сказка живет везде, во всем: в деревьях, листьях, в самом ветре, в земле, в кресле, в доме, в марте, в тебе самом</a:t>
            </a:r>
            <a:r>
              <a:rPr lang="ru-RU" sz="2800" b="1" dirty="0">
                <a:solidFill>
                  <a:srgbClr val="001DB0"/>
                </a:solidFill>
                <a:latin typeface="PTSerif-Regular"/>
              </a:rPr>
              <a:t>.  </a:t>
            </a:r>
            <a:r>
              <a:rPr lang="ru-RU" b="1" dirty="0">
                <a:latin typeface="PTSerif-Regular"/>
              </a:rPr>
              <a:t>(22 слова) </a:t>
            </a:r>
          </a:p>
          <a:p>
            <a:endParaRPr lang="ru-RU" sz="2800" b="1" i="1" dirty="0" smtClean="0">
              <a:solidFill>
                <a:srgbClr val="FF0000"/>
              </a:solidFill>
              <a:latin typeface="PTSerif-Italic"/>
            </a:endParaRPr>
          </a:p>
          <a:p>
            <a:r>
              <a:rPr lang="ru-RU" sz="3200" b="1" i="1" dirty="0" smtClean="0">
                <a:solidFill>
                  <a:srgbClr val="FF0000"/>
                </a:solidFill>
                <a:latin typeface="PTSerif-Italic"/>
              </a:rPr>
              <a:t>Сказка </a:t>
            </a:r>
            <a:r>
              <a:rPr lang="ru-RU" sz="3200" b="1" i="1" dirty="0">
                <a:solidFill>
                  <a:srgbClr val="FF0000"/>
                </a:solidFill>
                <a:latin typeface="PTSerif-Italic"/>
              </a:rPr>
              <a:t>живет везде, во всем </a:t>
            </a:r>
            <a:r>
              <a:rPr lang="ru-RU" b="1" dirty="0">
                <a:latin typeface="PTSerif-Regular"/>
              </a:rPr>
              <a:t>(5 слов).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9459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 dirty="0">
                <a:solidFill>
                  <a:srgbClr val="C00000"/>
                </a:solidFill>
                <a:latin typeface="PTSerif-BoldItalic"/>
              </a:rPr>
              <a:t>Обобщение или объединение</a:t>
            </a:r>
            <a:endParaRPr lang="ru-RU" sz="4000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486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PTSerif-Regular"/>
              </a:rPr>
              <a:t>— ряда предложений, связанных одной мыслью;</a:t>
            </a:r>
          </a:p>
          <a:p>
            <a:r>
              <a:rPr lang="ru-RU" sz="2800" dirty="0">
                <a:latin typeface="PTSerif-Regular"/>
              </a:rPr>
              <a:t>— частей предложений;</a:t>
            </a:r>
          </a:p>
          <a:p>
            <a:r>
              <a:rPr lang="ru-RU" sz="2800" dirty="0">
                <a:latin typeface="PTSerif-Regular"/>
              </a:rPr>
              <a:t>— конкретных, единичных фактов, событий, явлений.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715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075240" cy="735360"/>
          </a:xfrm>
        </p:spPr>
        <p:txBody>
          <a:bodyPr/>
          <a:lstStyle/>
          <a:p>
            <a:r>
              <a:rPr lang="ru-RU" sz="3600" b="1" dirty="0">
                <a:solidFill>
                  <a:srgbClr val="C00000"/>
                </a:solidFill>
                <a:latin typeface="PTSerif-Regular"/>
              </a:rPr>
              <a:t>При объединении необходимо: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712968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PTSerif-Regular"/>
              </a:rPr>
              <a:t>— найти в тексте мелкие, единичные факты,</a:t>
            </a:r>
          </a:p>
          <a:p>
            <a:pPr marL="0" indent="0">
              <a:buNone/>
            </a:pPr>
            <a:r>
              <a:rPr lang="ru-RU" dirty="0">
                <a:latin typeface="PTSerif-Regular"/>
              </a:rPr>
              <a:t>— найти в них общее,</a:t>
            </a:r>
          </a:p>
          <a:p>
            <a:pPr marL="0" indent="0">
              <a:buNone/>
            </a:pPr>
            <a:r>
              <a:rPr lang="ru-RU" dirty="0" smtClean="0">
                <a:latin typeface="PTSerif-Regular"/>
              </a:rPr>
              <a:t>— </a:t>
            </a:r>
            <a:r>
              <a:rPr lang="ru-RU" dirty="0">
                <a:latin typeface="PTSerif-Regular"/>
              </a:rPr>
              <a:t>объединить эти факты на основе общего,</a:t>
            </a:r>
          </a:p>
          <a:p>
            <a:pPr marL="0" indent="0">
              <a:buNone/>
            </a:pPr>
            <a:r>
              <a:rPr lang="ru-RU" dirty="0">
                <a:latin typeface="PTSerif-Regular"/>
              </a:rPr>
              <a:t>— </a:t>
            </a:r>
            <a:r>
              <a:rPr lang="ru-RU" dirty="0" smtClean="0">
                <a:latin typeface="PTSerif-Regular"/>
              </a:rPr>
              <a:t>сформулировать </a:t>
            </a:r>
            <a:r>
              <a:rPr lang="ru-RU" dirty="0">
                <a:latin typeface="PTSerif-Regular"/>
              </a:rPr>
              <a:t>получившееся предложение</a:t>
            </a:r>
            <a:r>
              <a:rPr lang="ru-RU" dirty="0" smtClean="0">
                <a:latin typeface="PTSerif-Regular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PTSerif-Regular"/>
            </a:endParaRPr>
          </a:p>
          <a:p>
            <a:pPr marL="114300" indent="0">
              <a:buNone/>
            </a:pPr>
            <a:r>
              <a:rPr lang="ru-RU" sz="2800" b="1" i="1" dirty="0">
                <a:solidFill>
                  <a:srgbClr val="001DB0"/>
                </a:solidFill>
                <a:latin typeface="PTSerif-Italic"/>
              </a:rPr>
              <a:t>Сказки научат тебя быть добрым, ты увидишь, что </a:t>
            </a:r>
            <a:r>
              <a:rPr lang="ru-RU" sz="2800" b="1" i="1" dirty="0" smtClean="0">
                <a:solidFill>
                  <a:srgbClr val="001DB0"/>
                </a:solidFill>
                <a:latin typeface="PTSerif-Italic"/>
              </a:rPr>
              <a:t>они смогут </a:t>
            </a:r>
            <a:r>
              <a:rPr lang="ru-RU" sz="2800" b="1" i="1" dirty="0">
                <a:solidFill>
                  <a:srgbClr val="001DB0"/>
                </a:solidFill>
                <a:latin typeface="PTSerif-Italic"/>
              </a:rPr>
              <a:t>выручить из любой беды, в которую ты можешь </a:t>
            </a:r>
            <a:r>
              <a:rPr lang="ru-RU" sz="2800" b="1" i="1" dirty="0" smtClean="0">
                <a:solidFill>
                  <a:srgbClr val="001DB0"/>
                </a:solidFill>
                <a:latin typeface="PTSerif-Italic"/>
              </a:rPr>
              <a:t>угодить</a:t>
            </a:r>
            <a:r>
              <a:rPr lang="ru-RU" sz="2800" b="1" i="1" dirty="0">
                <a:solidFill>
                  <a:srgbClr val="001DB0"/>
                </a:solidFill>
                <a:latin typeface="PTSerif-Italic"/>
              </a:rPr>
              <a:t>. Сказки покажут как веселый, но слабый может </a:t>
            </a:r>
            <a:r>
              <a:rPr lang="ru-RU" sz="2800" b="1" i="1" dirty="0" smtClean="0">
                <a:solidFill>
                  <a:srgbClr val="001DB0"/>
                </a:solidFill>
                <a:latin typeface="PTSerif-Italic"/>
              </a:rPr>
              <a:t>победить сильного</a:t>
            </a:r>
            <a:r>
              <a:rPr lang="ru-RU" sz="2800" b="1" i="1" dirty="0">
                <a:solidFill>
                  <a:srgbClr val="001DB0"/>
                </a:solidFill>
                <a:latin typeface="PTSerif-Italic"/>
              </a:rPr>
              <a:t>, но хмурого</a:t>
            </a:r>
            <a:r>
              <a:rPr lang="ru-RU" sz="2000" b="1" dirty="0" smtClean="0">
                <a:solidFill>
                  <a:srgbClr val="001DB0"/>
                </a:solidFill>
                <a:latin typeface="PTSerif-Regular"/>
              </a:rPr>
              <a:t>. </a:t>
            </a:r>
            <a:r>
              <a:rPr lang="ru-RU" sz="2000" dirty="0" smtClean="0">
                <a:latin typeface="PTSerif-Regular"/>
              </a:rPr>
              <a:t>(</a:t>
            </a:r>
            <a:r>
              <a:rPr lang="ru-RU" sz="1600" dirty="0">
                <a:latin typeface="PTSerif-Regular"/>
              </a:rPr>
              <a:t>30 слов)</a:t>
            </a:r>
          </a:p>
          <a:p>
            <a:r>
              <a:rPr lang="ru-RU" sz="2800" b="1" i="1" dirty="0">
                <a:solidFill>
                  <a:srgbClr val="FF0000"/>
                </a:solidFill>
                <a:latin typeface="PTSerif-Italic"/>
              </a:rPr>
              <a:t>Сказки научат доброте, оптимизму, выручат из беды</a:t>
            </a:r>
            <a:r>
              <a:rPr lang="ru-RU" sz="2800" b="1" dirty="0" smtClean="0">
                <a:solidFill>
                  <a:srgbClr val="FF0000"/>
                </a:solidFill>
                <a:latin typeface="PTSerif-Regular"/>
              </a:rPr>
              <a:t>. </a:t>
            </a:r>
            <a:r>
              <a:rPr lang="ru-RU" sz="1600" dirty="0" smtClean="0">
                <a:latin typeface="PTSerif-Regular"/>
              </a:rPr>
              <a:t>(7слов</a:t>
            </a:r>
            <a:r>
              <a:rPr lang="ru-RU" sz="1600" dirty="0">
                <a:latin typeface="PTSerif-Regular"/>
              </a:rPr>
              <a:t>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7089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056784" cy="954360"/>
          </a:xfrm>
        </p:spPr>
        <p:txBody>
          <a:bodyPr/>
          <a:lstStyle/>
          <a:p>
            <a:pPr algn="ctr"/>
            <a:r>
              <a:rPr lang="ru-RU" sz="4400" b="1" u="sng" dirty="0">
                <a:solidFill>
                  <a:srgbClr val="C00000"/>
                </a:solidFill>
                <a:latin typeface="PTSerif-BoldItalic"/>
              </a:rPr>
              <a:t>Замена</a:t>
            </a:r>
            <a:endParaRPr lang="ru-RU" sz="4400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7908032" cy="494461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>
                <a:latin typeface="PTSerif-Regular"/>
              </a:rPr>
              <a:t>— однородных членов обобщающим словом;</a:t>
            </a:r>
          </a:p>
          <a:p>
            <a:pPr marL="114300" indent="0">
              <a:buNone/>
            </a:pPr>
            <a:r>
              <a:rPr lang="ru-RU" sz="2800" dirty="0">
                <a:latin typeface="PTSerif-Regular"/>
              </a:rPr>
              <a:t>— сложного </a:t>
            </a:r>
            <a:r>
              <a:rPr lang="ru-RU" sz="2800" dirty="0" smtClean="0">
                <a:latin typeface="PTSerif-Regular"/>
              </a:rPr>
              <a:t>предложения — </a:t>
            </a:r>
            <a:r>
              <a:rPr lang="ru-RU" sz="2800" dirty="0">
                <a:latin typeface="PTSerif-Regular"/>
              </a:rPr>
              <a:t>простым;</a:t>
            </a:r>
          </a:p>
          <a:p>
            <a:pPr marL="114300" indent="0">
              <a:buNone/>
            </a:pPr>
            <a:r>
              <a:rPr lang="ru-RU" sz="2800" dirty="0">
                <a:latin typeface="PTSerif-Regular"/>
              </a:rPr>
              <a:t>— части предложения или ряда предложений общим </a:t>
            </a:r>
            <a:r>
              <a:rPr lang="ru-RU" sz="2800" dirty="0" smtClean="0">
                <a:latin typeface="PTSerif-Regular"/>
              </a:rPr>
              <a:t>   понятием </a:t>
            </a:r>
            <a:r>
              <a:rPr lang="ru-RU" sz="2800" dirty="0">
                <a:latin typeface="PTSerif-Regular"/>
              </a:rPr>
              <a:t>или выражением;</a:t>
            </a:r>
          </a:p>
          <a:p>
            <a:pPr marL="114300" indent="0">
              <a:buNone/>
            </a:pPr>
            <a:r>
              <a:rPr lang="ru-RU" sz="2800" dirty="0">
                <a:latin typeface="PTSerif-Regular"/>
              </a:rPr>
              <a:t>— прямой </a:t>
            </a:r>
            <a:r>
              <a:rPr lang="ru-RU" sz="2800" dirty="0" smtClean="0">
                <a:latin typeface="PTSerif-Regular"/>
              </a:rPr>
              <a:t>речи — </a:t>
            </a:r>
            <a:r>
              <a:rPr lang="ru-RU" sz="2800" dirty="0">
                <a:latin typeface="PTSerif-Regular"/>
              </a:rPr>
              <a:t>косвенной;</a:t>
            </a:r>
          </a:p>
          <a:p>
            <a:pPr marL="114300" indent="0">
              <a:buNone/>
            </a:pPr>
            <a:r>
              <a:rPr lang="ru-RU" sz="2800" dirty="0">
                <a:latin typeface="PTSerif-Regular"/>
              </a:rPr>
              <a:t>— части текста одним предложением;</a:t>
            </a:r>
          </a:p>
          <a:p>
            <a:pPr marL="114300" indent="0">
              <a:buNone/>
            </a:pPr>
            <a:r>
              <a:rPr lang="ru-RU" sz="2800" dirty="0">
                <a:latin typeface="PTSerif-Regular"/>
              </a:rPr>
              <a:t>— части предложения местоимением и т.д.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3527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033592" cy="634082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PTSerif-Regular"/>
              </a:rPr>
              <a:t>При замене необходимо: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280920" cy="56886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>
                <a:latin typeface="PTSerif-Regular"/>
              </a:rPr>
              <a:t>— найти слова, смысловые части или предложения, </a:t>
            </a:r>
            <a:r>
              <a:rPr lang="ru-RU" sz="2800" dirty="0" smtClean="0">
                <a:latin typeface="PTSerif-Regular"/>
              </a:rPr>
              <a:t>которые </a:t>
            </a:r>
            <a:r>
              <a:rPr lang="ru-RU" sz="2800" dirty="0">
                <a:latin typeface="PTSerif-Regular"/>
              </a:rPr>
              <a:t>можно сократить с помощью замены обобщающим </a:t>
            </a:r>
            <a:r>
              <a:rPr lang="ru-RU" sz="2800" dirty="0" smtClean="0">
                <a:latin typeface="PTSerif-Regular"/>
              </a:rPr>
              <a:t>словом</a:t>
            </a:r>
            <a:r>
              <a:rPr lang="ru-RU" sz="2800" dirty="0">
                <a:latin typeface="PTSerif-Regular"/>
              </a:rPr>
              <a:t>, простым предложением и </a:t>
            </a:r>
            <a:r>
              <a:rPr lang="ru-RU" sz="2800" dirty="0" err="1">
                <a:latin typeface="PTSerif-Regular"/>
              </a:rPr>
              <a:t>т.д</a:t>
            </a:r>
            <a:r>
              <a:rPr lang="ru-RU" sz="2800" dirty="0">
                <a:latin typeface="PTSerif-Regular"/>
              </a:rPr>
              <a:t>;</a:t>
            </a:r>
          </a:p>
          <a:p>
            <a:pPr marL="114300" indent="0">
              <a:buNone/>
            </a:pPr>
            <a:r>
              <a:rPr lang="ru-RU" sz="2800" dirty="0">
                <a:latin typeface="PTSerif-Regular"/>
              </a:rPr>
              <a:t>— сформулировать получившееся предложение.</a:t>
            </a:r>
          </a:p>
          <a:p>
            <a:r>
              <a:rPr lang="ru-RU" sz="3600" b="1" i="1" dirty="0">
                <a:solidFill>
                  <a:srgbClr val="001DB0"/>
                </a:solidFill>
                <a:latin typeface="PTSerif-Italic"/>
              </a:rPr>
              <a:t>Сказки любят взрослые и дети, сильные и слабые, добрые и </a:t>
            </a:r>
            <a:r>
              <a:rPr lang="ru-RU" sz="3600" b="1" i="1" dirty="0" smtClean="0">
                <a:solidFill>
                  <a:srgbClr val="001DB0"/>
                </a:solidFill>
                <a:latin typeface="PTSerif-Italic"/>
              </a:rPr>
              <a:t>не очень</a:t>
            </a:r>
            <a:r>
              <a:rPr lang="ru-RU" sz="3600" b="1" dirty="0" smtClean="0">
                <a:solidFill>
                  <a:srgbClr val="001DB0"/>
                </a:solidFill>
                <a:latin typeface="PTSerif-Regular"/>
              </a:rPr>
              <a:t>. </a:t>
            </a:r>
            <a:r>
              <a:rPr lang="ru-RU" sz="2000" b="1" dirty="0" smtClean="0">
                <a:latin typeface="PTSerif-Regular"/>
              </a:rPr>
              <a:t>(</a:t>
            </a:r>
            <a:r>
              <a:rPr lang="ru-RU" sz="2000" dirty="0">
                <a:latin typeface="PTSerif-Regular"/>
              </a:rPr>
              <a:t>12 слов)</a:t>
            </a:r>
          </a:p>
          <a:p>
            <a:r>
              <a:rPr lang="ru-RU" sz="4000" b="1" i="1" dirty="0">
                <a:solidFill>
                  <a:srgbClr val="FF0000"/>
                </a:solidFill>
                <a:latin typeface="PTSerif-Italic"/>
              </a:rPr>
              <a:t>Сказки любят все</a:t>
            </a:r>
            <a:r>
              <a:rPr lang="ru-RU" sz="4000" b="1" dirty="0">
                <a:solidFill>
                  <a:srgbClr val="FF0000"/>
                </a:solidFill>
                <a:latin typeface="PTSerif-Regular"/>
              </a:rPr>
              <a:t>. </a:t>
            </a:r>
            <a:r>
              <a:rPr lang="ru-RU" sz="2800" dirty="0">
                <a:latin typeface="PTSerif-Regular"/>
              </a:rPr>
              <a:t>(3 слова 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22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003232" cy="807368"/>
          </a:xfrm>
        </p:spPr>
        <p:txBody>
          <a:bodyPr>
            <a:noAutofit/>
          </a:bodyPr>
          <a:lstStyle/>
          <a:p>
            <a:pPr algn="ctr"/>
            <a:r>
              <a:rPr lang="ru-RU" sz="3600" b="1" u="sng" dirty="0">
                <a:solidFill>
                  <a:srgbClr val="C00000"/>
                </a:solidFill>
                <a:latin typeface="PTSerif-BoldItalic"/>
              </a:rPr>
              <a:t>Сочетание замены, исключения и объединения</a:t>
            </a:r>
            <a:endParaRPr lang="ru-RU" sz="3600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352928" cy="542426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i="1" dirty="0">
                <a:solidFill>
                  <a:srgbClr val="001DB0"/>
                </a:solidFill>
                <a:latin typeface="PTSerif-Italic"/>
              </a:rPr>
              <a:t>Вы, люди, специально, а чаще случайно, забыв о той поре, </a:t>
            </a:r>
            <a:r>
              <a:rPr lang="ru-RU" b="1" i="1" dirty="0" smtClean="0">
                <a:solidFill>
                  <a:srgbClr val="001DB0"/>
                </a:solidFill>
                <a:latin typeface="PTSerif-Italic"/>
              </a:rPr>
              <a:t>когда </a:t>
            </a:r>
            <a:r>
              <a:rPr lang="ru-RU" b="1" i="1" dirty="0">
                <a:solidFill>
                  <a:srgbClr val="001DB0"/>
                </a:solidFill>
                <a:latin typeface="PTSerif-Italic"/>
              </a:rPr>
              <a:t>вы еще верили сказкам, причиняете друг другу боль. Вы, </a:t>
            </a:r>
            <a:r>
              <a:rPr lang="ru-RU" b="1" i="1" dirty="0" smtClean="0">
                <a:solidFill>
                  <a:srgbClr val="001DB0"/>
                </a:solidFill>
                <a:latin typeface="PTSerif-Italic"/>
              </a:rPr>
              <a:t>люди, забываете </a:t>
            </a:r>
            <a:r>
              <a:rPr lang="ru-RU" b="1" i="1" dirty="0">
                <a:solidFill>
                  <a:srgbClr val="001DB0"/>
                </a:solidFill>
                <a:latin typeface="PTSerif-Italic"/>
              </a:rPr>
              <a:t>о всё исцеляющей доброте сказок и мечетесь в </a:t>
            </a:r>
            <a:r>
              <a:rPr lang="ru-RU" b="1" i="1" dirty="0" smtClean="0">
                <a:solidFill>
                  <a:srgbClr val="001DB0"/>
                </a:solidFill>
                <a:latin typeface="PTSerif-Italic"/>
              </a:rPr>
              <a:t>жизненном </a:t>
            </a:r>
            <a:r>
              <a:rPr lang="ru-RU" b="1" i="1" dirty="0">
                <a:solidFill>
                  <a:srgbClr val="001DB0"/>
                </a:solidFill>
                <a:latin typeface="PTSerif-Italic"/>
              </a:rPr>
              <a:t>тупике, ища выхода и не видя его. А ведь он </a:t>
            </a:r>
            <a:r>
              <a:rPr lang="ru-RU" b="1" i="1" dirty="0" smtClean="0">
                <a:solidFill>
                  <a:srgbClr val="001DB0"/>
                </a:solidFill>
                <a:latin typeface="PTSerif-Italic"/>
              </a:rPr>
              <a:t>поразительно </a:t>
            </a:r>
            <a:r>
              <a:rPr lang="ru-RU" b="1" i="1" dirty="0">
                <a:solidFill>
                  <a:srgbClr val="001DB0"/>
                </a:solidFill>
                <a:latin typeface="PTSerif-Italic"/>
              </a:rPr>
              <a:t>прост. Надо верить в чудеса. Верить и жить. Жить </a:t>
            </a:r>
            <a:r>
              <a:rPr lang="ru-RU" b="1" i="1" dirty="0" smtClean="0">
                <a:solidFill>
                  <a:srgbClr val="001DB0"/>
                </a:solidFill>
                <a:latin typeface="PTSerif-Italic"/>
              </a:rPr>
              <a:t>так, чтобы </a:t>
            </a:r>
            <a:r>
              <a:rPr lang="ru-RU" b="1" i="1" dirty="0">
                <a:solidFill>
                  <a:srgbClr val="001DB0"/>
                </a:solidFill>
                <a:latin typeface="PTSerif-Italic"/>
              </a:rPr>
              <a:t>жизнь превращалась только в добрые и веселые сказки</a:t>
            </a:r>
            <a:r>
              <a:rPr lang="ru-RU" b="1" i="1" dirty="0" smtClean="0">
                <a:solidFill>
                  <a:srgbClr val="001DB0"/>
                </a:solidFill>
                <a:latin typeface="PTSerif-Italic"/>
              </a:rPr>
              <a:t>. </a:t>
            </a:r>
            <a:r>
              <a:rPr lang="ru-RU" b="1" dirty="0" smtClean="0">
                <a:solidFill>
                  <a:srgbClr val="001DB0"/>
                </a:solidFill>
                <a:latin typeface="PTSerif-Regular"/>
              </a:rPr>
              <a:t>(</a:t>
            </a:r>
            <a:r>
              <a:rPr lang="ru-RU" dirty="0" smtClean="0">
                <a:latin typeface="PTSerif-Regular"/>
              </a:rPr>
              <a:t>61 слово)</a:t>
            </a:r>
            <a:endParaRPr lang="ru-RU" dirty="0">
              <a:latin typeface="PTSerif-Regular"/>
            </a:endParaRPr>
          </a:p>
          <a:p>
            <a:pPr marL="114300" indent="0">
              <a:buNone/>
            </a:pPr>
            <a:r>
              <a:rPr lang="ru-RU" sz="2400" b="1" i="1" dirty="0">
                <a:solidFill>
                  <a:srgbClr val="FF0000"/>
                </a:solidFill>
                <a:latin typeface="PTSerif-Italic"/>
              </a:rPr>
              <a:t>Люди, забывая о великой силе сказок, обижают друг друга, </a:t>
            </a:r>
            <a:r>
              <a:rPr lang="ru-RU" sz="2400" b="1" i="1" dirty="0" smtClean="0">
                <a:solidFill>
                  <a:srgbClr val="FF0000"/>
                </a:solidFill>
                <a:latin typeface="PTSerif-Italic"/>
              </a:rPr>
              <a:t>не находят </a:t>
            </a:r>
            <a:r>
              <a:rPr lang="ru-RU" sz="2400" b="1" i="1" dirty="0">
                <a:solidFill>
                  <a:srgbClr val="FF0000"/>
                </a:solidFill>
                <a:latin typeface="PTSerif-Italic"/>
              </a:rPr>
              <a:t>выхода из жизненных ситуаций. А выход прост: </a:t>
            </a:r>
            <a:r>
              <a:rPr lang="ru-RU" sz="2400" b="1" i="1" dirty="0" smtClean="0">
                <a:solidFill>
                  <a:srgbClr val="FF0000"/>
                </a:solidFill>
                <a:latin typeface="PTSerif-Italic"/>
              </a:rPr>
              <a:t>надо верить </a:t>
            </a:r>
            <a:r>
              <a:rPr lang="ru-RU" sz="2400" b="1" i="1" dirty="0">
                <a:solidFill>
                  <a:srgbClr val="FF0000"/>
                </a:solidFill>
                <a:latin typeface="PTSerif-Italic"/>
              </a:rPr>
              <a:t>в чудеса и жить, превращая жизнь в добрые сказки</a:t>
            </a:r>
            <a:r>
              <a:rPr lang="ru-RU" sz="2400" b="1" dirty="0" smtClean="0">
                <a:solidFill>
                  <a:srgbClr val="FF0000"/>
                </a:solidFill>
                <a:latin typeface="PTSerif-Regular"/>
              </a:rPr>
              <a:t>. </a:t>
            </a:r>
            <a:r>
              <a:rPr lang="ru-RU" dirty="0" smtClean="0">
                <a:latin typeface="PTSerif-Regular"/>
              </a:rPr>
              <a:t>(29 слов</a:t>
            </a:r>
            <a:r>
              <a:rPr lang="ru-RU" dirty="0">
                <a:latin typeface="PTSerif-Regular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40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>
                <a:solidFill>
                  <a:srgbClr val="C00000"/>
                </a:solidFill>
                <a:latin typeface="PTSerif-BoldItalic"/>
              </a:rPr>
              <a:t>Что нельзя удалять </a:t>
            </a:r>
            <a:r>
              <a:rPr lang="ru-RU" sz="3600" dirty="0">
                <a:solidFill>
                  <a:srgbClr val="C00000"/>
                </a:solidFill>
                <a:latin typeface="PTSerif-Regular"/>
              </a:rPr>
              <a:t>из текста?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992216"/>
          </a:xfrm>
        </p:spPr>
        <p:txBody>
          <a:bodyPr/>
          <a:lstStyle/>
          <a:p>
            <a:r>
              <a:rPr lang="ru-RU" sz="2800" dirty="0">
                <a:latin typeface="PTSerif-Regular"/>
              </a:rPr>
              <a:t>Основные детали, помогающие понять авторскую идею.</a:t>
            </a:r>
          </a:p>
          <a:p>
            <a:r>
              <a:rPr lang="ru-RU" sz="2800" dirty="0">
                <a:latin typeface="PTSerif-Regular"/>
              </a:rPr>
              <a:t>Аргументы автора, используемые им для </a:t>
            </a:r>
            <a:r>
              <a:rPr lang="ru-RU" sz="2800" dirty="0" smtClean="0">
                <a:latin typeface="PTSerif-Regular"/>
              </a:rPr>
              <a:t>доказательства основной </a:t>
            </a:r>
            <a:r>
              <a:rPr lang="ru-RU" sz="2800" dirty="0">
                <a:latin typeface="PTSerif-Regular"/>
              </a:rPr>
              <a:t>мысли.</a:t>
            </a:r>
          </a:p>
          <a:p>
            <a:endParaRPr lang="ru-RU" b="1" i="1" dirty="0" smtClean="0">
              <a:latin typeface="PTSerif-BoldItalic"/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ru-RU" sz="3600" b="1" dirty="0">
                <a:solidFill>
                  <a:srgbClr val="C00000"/>
                </a:solidFill>
                <a:latin typeface="PTSerif-BoldItalic"/>
              </a:rPr>
              <a:t>Количество </a:t>
            </a:r>
            <a:r>
              <a:rPr lang="ru-RU" sz="3600" b="1" dirty="0" smtClean="0">
                <a:solidFill>
                  <a:srgbClr val="C00000"/>
                </a:solidFill>
                <a:latin typeface="PTSerif-BoldItalic"/>
              </a:rPr>
              <a:t>слов - </a:t>
            </a:r>
            <a:r>
              <a:rPr lang="ru-RU" sz="4000" dirty="0">
                <a:solidFill>
                  <a:srgbClr val="292934"/>
                </a:solidFill>
                <a:latin typeface="PTSerif-Regular"/>
              </a:rPr>
              <a:t>не менее 70.</a:t>
            </a:r>
          </a:p>
          <a:p>
            <a:pPr marL="0" lvl="0" indent="0">
              <a:buClr>
                <a:srgbClr val="93A299"/>
              </a:buClr>
              <a:buNone/>
            </a:pPr>
            <a:endParaRPr lang="ru-RU" sz="3600" b="1" dirty="0">
              <a:solidFill>
                <a:srgbClr val="C00000"/>
              </a:solidFill>
              <a:latin typeface="PTSerif-BoldItalic"/>
            </a:endParaRPr>
          </a:p>
          <a:p>
            <a:pPr marL="0" indent="0" algn="ctr">
              <a:buNone/>
            </a:pPr>
            <a:endParaRPr lang="ru-RU" dirty="0" smtClean="0">
              <a:latin typeface="PTSerif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6660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08012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PTSerif-BoldItalic"/>
              </a:rPr>
              <a:t>ОГЭ </a:t>
            </a:r>
            <a:r>
              <a:rPr lang="ru-RU" sz="4000" dirty="0" smtClean="0">
                <a:solidFill>
                  <a:srgbClr val="C00000"/>
                </a:solidFill>
                <a:latin typeface="PTSerif-Regular"/>
              </a:rPr>
              <a:t>— </a:t>
            </a:r>
            <a:r>
              <a:rPr lang="ru-RU" sz="4000" dirty="0">
                <a:solidFill>
                  <a:srgbClr val="C00000"/>
                </a:solidFill>
                <a:latin typeface="PTSerif-Regular"/>
              </a:rPr>
              <a:t>«Основной государственный экзамен»</a:t>
            </a:r>
            <a:r>
              <a:rPr lang="ru-RU" sz="4000" dirty="0">
                <a:solidFill>
                  <a:srgbClr val="C00000"/>
                </a:solidFill>
              </a:rPr>
              <a:t/>
            </a:r>
            <a:br>
              <a:rPr lang="ru-RU" sz="4000" dirty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268760"/>
            <a:ext cx="8579296" cy="5589240"/>
          </a:xfrm>
        </p:spPr>
        <p:txBody>
          <a:bodyPr>
            <a:noAutofit/>
          </a:bodyPr>
          <a:lstStyle/>
          <a:p>
            <a:r>
              <a:rPr lang="ru-RU" sz="2400" dirty="0"/>
              <a:t>ОГЭ по русскому языку носит обязательный характер.</a:t>
            </a:r>
          </a:p>
          <a:p>
            <a:r>
              <a:rPr lang="ru-RU" sz="2800" dirty="0"/>
              <a:t>В случае получения оценки «неудовлетворительно» </a:t>
            </a:r>
            <a:r>
              <a:rPr lang="ru-RU" sz="2800" dirty="0" smtClean="0"/>
              <a:t>возможна </a:t>
            </a:r>
            <a:r>
              <a:rPr lang="ru-RU" sz="2800" dirty="0"/>
              <a:t>пересдача в резервный день при условии, что </a:t>
            </a:r>
            <a:r>
              <a:rPr lang="ru-RU" sz="2800" dirty="0" smtClean="0"/>
              <a:t>данная оценка </a:t>
            </a:r>
            <a:r>
              <a:rPr lang="ru-RU" sz="2800" dirty="0"/>
              <a:t>— единственная.</a:t>
            </a:r>
          </a:p>
          <a:p>
            <a:r>
              <a:rPr lang="ru-RU" sz="2800" dirty="0"/>
              <a:t>Время проведения </a:t>
            </a:r>
            <a:r>
              <a:rPr lang="ru-RU" sz="2800" dirty="0" smtClean="0"/>
              <a:t>экзамена — </a:t>
            </a:r>
            <a:r>
              <a:rPr lang="ru-RU" sz="2800" b="1" dirty="0"/>
              <a:t>3 часа 55 </a:t>
            </a:r>
            <a:r>
              <a:rPr lang="ru-RU" sz="2800" b="1" dirty="0" smtClean="0"/>
              <a:t>минут (235 мин)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Разрешен к использованию орфографический словарь.</a:t>
            </a:r>
          </a:p>
          <a:p>
            <a:r>
              <a:rPr lang="ru-RU" sz="2800" dirty="0"/>
              <a:t>Минимальный балл (соответствует оценке «</a:t>
            </a:r>
            <a:r>
              <a:rPr lang="ru-RU" sz="2800" dirty="0" smtClean="0"/>
              <a:t>удовлетворительно») —….</a:t>
            </a:r>
            <a:endParaRPr lang="ru-RU" sz="2800" dirty="0"/>
          </a:p>
          <a:p>
            <a:r>
              <a:rPr lang="ru-RU" sz="2800" dirty="0"/>
              <a:t>Максимальный </a:t>
            </a:r>
            <a:r>
              <a:rPr lang="ru-RU" sz="2800" dirty="0" smtClean="0"/>
              <a:t>балл — </a:t>
            </a:r>
            <a:r>
              <a:rPr lang="ru-RU" sz="2800" b="1" dirty="0" smtClean="0"/>
              <a:t>33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Количество </a:t>
            </a:r>
            <a:r>
              <a:rPr lang="ru-RU" sz="2800" dirty="0" smtClean="0"/>
              <a:t>заданий — </a:t>
            </a:r>
            <a:r>
              <a:rPr lang="ru-RU" sz="2800" b="1" dirty="0" smtClean="0"/>
              <a:t>9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5490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04864"/>
            <a:ext cx="8229600" cy="990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85720" cy="922114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</a:rPr>
              <a:t>Содержание теста ОГЭ по русскому языку</a:t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8460432" cy="6381328"/>
          </a:xfrm>
        </p:spPr>
        <p:txBody>
          <a:bodyPr>
            <a:normAutofit/>
          </a:bodyPr>
          <a:lstStyle/>
          <a:p>
            <a:pPr lvl="0">
              <a:buClr>
                <a:srgbClr val="A9A57C"/>
              </a:buClr>
            </a:pPr>
            <a:r>
              <a:rPr lang="ru-RU" sz="3200" b="1" dirty="0">
                <a:solidFill>
                  <a:srgbClr val="2F2B20"/>
                </a:solidFill>
              </a:rPr>
              <a:t>Ч</a:t>
            </a:r>
            <a:r>
              <a:rPr lang="ru-RU" sz="3200" b="1" dirty="0" smtClean="0">
                <a:solidFill>
                  <a:srgbClr val="2F2B20"/>
                </a:solidFill>
              </a:rPr>
              <a:t>асть </a:t>
            </a:r>
            <a:r>
              <a:rPr lang="ru-RU" sz="3200" b="1" dirty="0">
                <a:solidFill>
                  <a:srgbClr val="2F2B20"/>
                </a:solidFill>
              </a:rPr>
              <a:t>1 </a:t>
            </a:r>
            <a:r>
              <a:rPr lang="ru-RU" sz="1800" dirty="0">
                <a:solidFill>
                  <a:srgbClr val="2F2B20"/>
                </a:solidFill>
              </a:rPr>
              <a:t>— написание </a:t>
            </a:r>
            <a:r>
              <a:rPr lang="ru-RU" sz="1800" b="1" u="sng" dirty="0">
                <a:solidFill>
                  <a:srgbClr val="2F2B20"/>
                </a:solidFill>
              </a:rPr>
              <a:t>сжатого изложения </a:t>
            </a:r>
            <a:r>
              <a:rPr lang="ru-RU" sz="1800" dirty="0">
                <a:solidFill>
                  <a:srgbClr val="2F2B20"/>
                </a:solidFill>
              </a:rPr>
              <a:t>по прослушанному тексту; сложность заключается в «сжатии» текста без потери его основной </a:t>
            </a:r>
            <a:r>
              <a:rPr lang="ru-RU" sz="1800" dirty="0" smtClean="0">
                <a:solidFill>
                  <a:srgbClr val="2F2B20"/>
                </a:solidFill>
              </a:rPr>
              <a:t>идеи.</a:t>
            </a:r>
          </a:p>
          <a:p>
            <a:pPr marL="114300" indent="0">
              <a:buNone/>
            </a:pPr>
            <a:r>
              <a:rPr lang="ru-RU" sz="1800" dirty="0" smtClean="0">
                <a:latin typeface="TimesNewRoman"/>
              </a:rPr>
              <a:t>Текст для </a:t>
            </a:r>
            <a:r>
              <a:rPr lang="ru-RU" sz="1800" dirty="0">
                <a:latin typeface="TimesNewRoman"/>
              </a:rPr>
              <a:t>сжатого изложения </a:t>
            </a:r>
            <a:r>
              <a:rPr lang="ru-RU" sz="1800" dirty="0" smtClean="0">
                <a:latin typeface="TimesNewRoman"/>
              </a:rPr>
              <a:t>по </a:t>
            </a:r>
            <a:r>
              <a:rPr lang="ru-RU" sz="1800" dirty="0">
                <a:latin typeface="TimesNewRoman"/>
              </a:rPr>
              <a:t>содержанию не связан с частями 2 и </a:t>
            </a:r>
            <a:r>
              <a:rPr lang="ru-RU" sz="1800" dirty="0" smtClean="0">
                <a:latin typeface="TimesNewRoman"/>
              </a:rPr>
              <a:t>3 работы</a:t>
            </a:r>
            <a:r>
              <a:rPr lang="ru-RU" sz="1800" dirty="0">
                <a:latin typeface="TimesNewRoman"/>
              </a:rPr>
              <a:t>. При этом изменилась жанровая специфика текста для </a:t>
            </a:r>
            <a:r>
              <a:rPr lang="ru-RU" sz="1800" dirty="0" smtClean="0">
                <a:latin typeface="TimesNewRoman"/>
              </a:rPr>
              <a:t>изложения</a:t>
            </a:r>
            <a:r>
              <a:rPr lang="ru-RU" sz="1800" dirty="0">
                <a:latin typeface="TimesNewRoman"/>
              </a:rPr>
              <a:t> </a:t>
            </a:r>
            <a:r>
              <a:rPr lang="ru-RU" sz="1800" dirty="0" smtClean="0">
                <a:latin typeface="TimesNewRoman"/>
              </a:rPr>
              <a:t>(</a:t>
            </a:r>
            <a:r>
              <a:rPr lang="ru-RU" sz="1800" u="sng" dirty="0" smtClean="0">
                <a:latin typeface="TimesNewRoman"/>
              </a:rPr>
              <a:t>путевые заметки, записки</a:t>
            </a:r>
            <a:r>
              <a:rPr lang="ru-RU" sz="1800" u="sng" dirty="0">
                <a:latin typeface="TimesNewRoman"/>
              </a:rPr>
              <a:t>, очерк, рецензия, дневник и т.д</a:t>
            </a:r>
            <a:r>
              <a:rPr lang="ru-RU" sz="1800" u="sng" dirty="0" smtClean="0">
                <a:latin typeface="TimesNewRoman"/>
              </a:rPr>
              <a:t>.)</a:t>
            </a:r>
          </a:p>
          <a:p>
            <a:pPr marL="114300" indent="0">
              <a:buNone/>
            </a:pPr>
            <a:endParaRPr lang="ru-RU" sz="1800" u="sng" dirty="0">
              <a:solidFill>
                <a:srgbClr val="2F2B20"/>
              </a:solidFill>
            </a:endParaRPr>
          </a:p>
          <a:p>
            <a:r>
              <a:rPr lang="ru-RU" sz="3200" b="1" dirty="0"/>
              <a:t>Ч</a:t>
            </a:r>
            <a:r>
              <a:rPr lang="ru-RU" sz="3200" b="1" dirty="0" smtClean="0"/>
              <a:t>асть </a:t>
            </a:r>
            <a:r>
              <a:rPr lang="ru-RU" sz="3200" b="1" dirty="0"/>
              <a:t>2 </a:t>
            </a:r>
            <a:r>
              <a:rPr lang="ru-RU" sz="2000" dirty="0"/>
              <a:t>— задания </a:t>
            </a:r>
            <a:r>
              <a:rPr lang="ru-RU" sz="2000" b="1" u="sng" dirty="0" smtClean="0"/>
              <a:t>с </a:t>
            </a:r>
            <a:r>
              <a:rPr lang="ru-RU" sz="2000" b="1" u="sng" dirty="0"/>
              <a:t>выбором </a:t>
            </a:r>
            <a:r>
              <a:rPr lang="ru-RU" sz="2000" u="sng" dirty="0"/>
              <a:t>правильного </a:t>
            </a:r>
            <a:r>
              <a:rPr lang="ru-RU" sz="2000" u="sng" dirty="0" smtClean="0"/>
              <a:t>ответа</a:t>
            </a:r>
            <a:r>
              <a:rPr lang="ru-RU" sz="2000" dirty="0" smtClean="0"/>
              <a:t>. </a:t>
            </a:r>
            <a:endParaRPr lang="ru-RU" sz="2000" dirty="0"/>
          </a:p>
          <a:p>
            <a:pPr marL="114300" indent="0">
              <a:buNone/>
            </a:pPr>
            <a:r>
              <a:rPr lang="ru-RU" sz="2000" dirty="0" smtClean="0"/>
              <a:t>Предполагается </a:t>
            </a:r>
            <a:r>
              <a:rPr lang="ru-RU" sz="2000" dirty="0"/>
              <a:t>выполнение </a:t>
            </a:r>
            <a:r>
              <a:rPr lang="ru-RU" sz="2000" dirty="0" smtClean="0"/>
              <a:t>различных видов </a:t>
            </a:r>
            <a:r>
              <a:rPr lang="ru-RU" sz="2000" dirty="0"/>
              <a:t>анализа языкового материала. Для этого </a:t>
            </a:r>
            <a:r>
              <a:rPr lang="ru-RU" sz="2000" dirty="0" smtClean="0"/>
              <a:t>дано </a:t>
            </a:r>
            <a:r>
              <a:rPr lang="ru-RU" sz="2000" b="1" dirty="0" smtClean="0"/>
              <a:t>7 </a:t>
            </a:r>
            <a:r>
              <a:rPr lang="ru-RU" sz="2000" b="1" dirty="0"/>
              <a:t>заданий: </a:t>
            </a:r>
            <a:endParaRPr lang="ru-RU" sz="2000" b="1" dirty="0" smtClean="0"/>
          </a:p>
          <a:p>
            <a:r>
              <a:rPr lang="ru-RU" sz="2000" b="1" dirty="0" smtClean="0"/>
              <a:t>4 </a:t>
            </a:r>
            <a:r>
              <a:rPr lang="ru-RU" sz="2000" b="1" dirty="0"/>
              <a:t>задания (задания 2–5) </a:t>
            </a:r>
            <a:r>
              <a:rPr lang="ru-RU" sz="2000" dirty="0"/>
              <a:t>проверяют умение </a:t>
            </a:r>
            <a:r>
              <a:rPr lang="ru-RU" sz="2000" dirty="0" smtClean="0"/>
              <a:t>выполнять орфографический</a:t>
            </a:r>
            <a:r>
              <a:rPr lang="ru-RU" sz="2000" dirty="0"/>
              <a:t>, пунктуационный, грамматический анализ; </a:t>
            </a:r>
            <a:endParaRPr lang="ru-RU" sz="2000" dirty="0" smtClean="0"/>
          </a:p>
          <a:p>
            <a:r>
              <a:rPr lang="ru-RU" sz="2000" b="1" dirty="0" smtClean="0"/>
              <a:t>3 задания (задания </a:t>
            </a:r>
            <a:r>
              <a:rPr lang="ru-RU" sz="2000" b="1" dirty="0"/>
              <a:t>6–8) </a:t>
            </a:r>
            <a:r>
              <a:rPr lang="ru-RU" sz="2000" dirty="0"/>
              <a:t>нацелены на анализ текста, а именно проверяют </a:t>
            </a:r>
            <a:r>
              <a:rPr lang="ru-RU" sz="2000" dirty="0" smtClean="0"/>
              <a:t>глубину и </a:t>
            </a:r>
            <a:r>
              <a:rPr lang="ru-RU" sz="2000" dirty="0"/>
              <a:t>точность понимания содержания текста, выявляют уровень </a:t>
            </a:r>
            <a:r>
              <a:rPr lang="ru-RU" sz="2000" dirty="0" smtClean="0"/>
              <a:t>постижения экзаменуемыми </a:t>
            </a:r>
            <a:r>
              <a:rPr lang="ru-RU" sz="2000" dirty="0"/>
              <a:t>культурно-ценностных категорий текста: </a:t>
            </a:r>
            <a:r>
              <a:rPr lang="ru-RU" sz="2000" dirty="0" smtClean="0"/>
              <a:t>понимание проблемы</a:t>
            </a:r>
            <a:r>
              <a:rPr lang="ru-RU" sz="2000" dirty="0"/>
              <a:t>, позиции автора или героя; характеристика героя; </a:t>
            </a:r>
            <a:r>
              <a:rPr lang="ru-RU" sz="2000" dirty="0" smtClean="0"/>
              <a:t>понимание отношений </a:t>
            </a:r>
            <a:r>
              <a:rPr lang="ru-RU" sz="2000" dirty="0"/>
              <a:t>синонимии и антонимии, важных для содержательного </a:t>
            </a:r>
            <a:r>
              <a:rPr lang="ru-RU" sz="2000" dirty="0" smtClean="0"/>
              <a:t>анализа текста</a:t>
            </a:r>
            <a:r>
              <a:rPr lang="ru-RU" sz="2000" dirty="0"/>
              <a:t>; опознавание изученных средств выразительности речи.</a:t>
            </a:r>
          </a:p>
        </p:txBody>
      </p:sp>
    </p:spTree>
    <p:extLst>
      <p:ext uri="{BB962C8B-B14F-4D97-AF65-F5344CB8AC3E}">
        <p14:creationId xmlns:p14="http://schemas.microsoft.com/office/powerpoint/2010/main" val="278536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33400"/>
            <a:ext cx="8291264" cy="123941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Содержание теста </a:t>
            </a:r>
            <a:r>
              <a:rPr lang="ru-RU" sz="3200" b="1" dirty="0" smtClean="0">
                <a:solidFill>
                  <a:srgbClr val="C00000"/>
                </a:solidFill>
              </a:rPr>
              <a:t>ОГЭ </a:t>
            </a:r>
            <a:r>
              <a:rPr lang="ru-RU" sz="3200" b="1" dirty="0">
                <a:solidFill>
                  <a:srgbClr val="C00000"/>
                </a:solidFill>
              </a:rPr>
              <a:t>по русскому языку</a:t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856984" cy="5472608"/>
          </a:xfrm>
        </p:spPr>
        <p:txBody>
          <a:bodyPr>
            <a:normAutofit/>
          </a:bodyPr>
          <a:lstStyle/>
          <a:p>
            <a:r>
              <a:rPr lang="ru-RU" sz="3200" b="1" dirty="0"/>
              <a:t>Ч</a:t>
            </a:r>
            <a:r>
              <a:rPr lang="ru-RU" sz="3200" b="1" dirty="0" smtClean="0"/>
              <a:t>асть 3 </a:t>
            </a:r>
            <a:r>
              <a:rPr lang="ru-RU" sz="3200" dirty="0" smtClean="0"/>
              <a:t>— </a:t>
            </a:r>
            <a:r>
              <a:rPr lang="ru-RU" sz="3200" dirty="0"/>
              <a:t>написание </a:t>
            </a:r>
            <a:r>
              <a:rPr lang="ru-RU" sz="3200" b="1" u="sng" dirty="0" smtClean="0"/>
              <a:t>сочинения</a:t>
            </a:r>
            <a:r>
              <a:rPr lang="ru-RU" sz="3200" b="1" dirty="0" smtClean="0"/>
              <a:t> </a:t>
            </a:r>
            <a:r>
              <a:rPr lang="ru-RU" sz="3200" dirty="0"/>
              <a:t>по </a:t>
            </a:r>
            <a:r>
              <a:rPr lang="ru-RU" sz="3200" dirty="0" smtClean="0"/>
              <a:t>прочитанному тексту</a:t>
            </a:r>
            <a:r>
              <a:rPr lang="ru-RU" sz="3200" dirty="0"/>
              <a:t>: выбор одного из трёх предложенных заданий </a:t>
            </a:r>
            <a:r>
              <a:rPr lang="ru-RU" sz="3200" dirty="0" smtClean="0"/>
              <a:t>(</a:t>
            </a:r>
            <a:r>
              <a:rPr lang="ru-RU" sz="3200" dirty="0"/>
              <a:t>9</a:t>
            </a:r>
            <a:r>
              <a:rPr lang="ru-RU" sz="3200" dirty="0" smtClean="0"/>
              <a:t>.1</a:t>
            </a:r>
            <a:r>
              <a:rPr lang="ru-RU" sz="3200" dirty="0"/>
              <a:t>, 9</a:t>
            </a:r>
            <a:r>
              <a:rPr lang="ru-RU" sz="3200" dirty="0" smtClean="0"/>
              <a:t>.2 или </a:t>
            </a:r>
            <a:r>
              <a:rPr lang="ru-RU" sz="3200" dirty="0"/>
              <a:t>9</a:t>
            </a:r>
            <a:r>
              <a:rPr lang="ru-RU" sz="3200" dirty="0" smtClean="0"/>
              <a:t>.3</a:t>
            </a:r>
            <a:r>
              <a:rPr lang="ru-RU" sz="3200" dirty="0"/>
              <a:t>) и представление письменного развёрнутого </a:t>
            </a:r>
            <a:r>
              <a:rPr lang="ru-RU" sz="3200" dirty="0" smtClean="0"/>
              <a:t>аргументированного </a:t>
            </a:r>
            <a:r>
              <a:rPr lang="ru-RU" sz="3200" dirty="0"/>
              <a:t>ответа.</a:t>
            </a:r>
          </a:p>
          <a:p>
            <a:pPr marL="114300" indent="0">
              <a:buNone/>
            </a:pPr>
            <a:endParaRPr lang="ru-RU" sz="3200" dirty="0" smtClean="0"/>
          </a:p>
          <a:p>
            <a:pPr marL="114300" indent="0">
              <a:buNone/>
            </a:pPr>
            <a:r>
              <a:rPr lang="ru-RU" sz="2800" dirty="0" smtClean="0"/>
              <a:t>Первое </a:t>
            </a:r>
            <a:r>
              <a:rPr lang="ru-RU" sz="2800" dirty="0"/>
              <a:t>и третье задания оцениваются также на </a:t>
            </a:r>
            <a:r>
              <a:rPr lang="ru-RU" sz="2800" dirty="0" smtClean="0"/>
              <a:t>соблюдение</a:t>
            </a:r>
            <a:r>
              <a:rPr lang="ru-RU" sz="3200" dirty="0" smtClean="0">
                <a:latin typeface="TimesNewRoman"/>
              </a:rPr>
              <a:t> </a:t>
            </a:r>
            <a:r>
              <a:rPr lang="ru-RU" sz="2800" dirty="0" smtClean="0"/>
              <a:t>норм </a:t>
            </a:r>
            <a:r>
              <a:rPr lang="ru-RU" sz="2800" dirty="0"/>
              <a:t>орфографии, грамматики, пунктуации, речи.</a:t>
            </a:r>
          </a:p>
        </p:txBody>
      </p:sp>
    </p:spTree>
    <p:extLst>
      <p:ext uri="{BB962C8B-B14F-4D97-AF65-F5344CB8AC3E}">
        <p14:creationId xmlns:p14="http://schemas.microsoft.com/office/powerpoint/2010/main" val="174365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93632" cy="562074"/>
          </a:xfrm>
        </p:spPr>
        <p:txBody>
          <a:bodyPr/>
          <a:lstStyle/>
          <a:p>
            <a:r>
              <a:rPr lang="ru-RU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NewRoman,Bold"/>
              </a:rPr>
              <a:t>Система оценивания</a:t>
            </a:r>
            <a:endParaRPr lang="ru-RU" sz="36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192" y="764704"/>
            <a:ext cx="9046688" cy="5976664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latin typeface="TimesNewRoman"/>
              </a:rPr>
              <a:t>1</a:t>
            </a:r>
            <a:r>
              <a:rPr lang="ru-RU" sz="2000" b="1" dirty="0" smtClean="0">
                <a:latin typeface="TimesNewRoman"/>
              </a:rPr>
              <a:t>. </a:t>
            </a:r>
            <a:r>
              <a:rPr lang="ru-RU" sz="4000" b="1" dirty="0" smtClean="0">
                <a:solidFill>
                  <a:srgbClr val="C00000"/>
                </a:solidFill>
                <a:latin typeface="TimesNewRoman"/>
              </a:rPr>
              <a:t>Сжатое </a:t>
            </a:r>
            <a:r>
              <a:rPr lang="ru-RU" sz="4000" b="1" dirty="0">
                <a:solidFill>
                  <a:srgbClr val="C00000"/>
                </a:solidFill>
                <a:latin typeface="TimesNewRoman"/>
              </a:rPr>
              <a:t>изложение </a:t>
            </a:r>
            <a:r>
              <a:rPr lang="ru-RU" sz="4000" b="1" dirty="0">
                <a:latin typeface="TimesNewRoman"/>
              </a:rPr>
              <a:t>– </a:t>
            </a:r>
            <a:r>
              <a:rPr lang="ru-RU" sz="6000" b="1" dirty="0" smtClean="0">
                <a:latin typeface="TimesNewRoman"/>
              </a:rPr>
              <a:t>7б.</a:t>
            </a:r>
            <a:endParaRPr lang="ru-RU" sz="4000" b="1" dirty="0" smtClean="0">
              <a:latin typeface="TimesNewRoman"/>
            </a:endParaRPr>
          </a:p>
          <a:p>
            <a:r>
              <a:rPr lang="ru-RU" sz="2400" b="1" dirty="0" smtClean="0">
                <a:latin typeface="TimesNewRoman"/>
              </a:rPr>
              <a:t>2. </a:t>
            </a:r>
            <a:r>
              <a:rPr lang="ru-RU" sz="4000" b="1" dirty="0" smtClean="0">
                <a:solidFill>
                  <a:srgbClr val="C00000"/>
                </a:solidFill>
                <a:latin typeface="TimesNewRoman"/>
              </a:rPr>
              <a:t>Тест </a:t>
            </a:r>
            <a:r>
              <a:rPr lang="ru-RU" sz="4000" b="1" dirty="0" smtClean="0">
                <a:latin typeface="TimesNewRoman"/>
              </a:rPr>
              <a:t>– </a:t>
            </a:r>
            <a:r>
              <a:rPr lang="ru-RU" sz="5400" b="1" dirty="0" smtClean="0">
                <a:latin typeface="TimesNewRoman"/>
              </a:rPr>
              <a:t>7б.</a:t>
            </a:r>
            <a:endParaRPr lang="ru-RU" sz="4000" b="1" dirty="0">
              <a:latin typeface="TimesNewRoman"/>
            </a:endParaRPr>
          </a:p>
          <a:p>
            <a:r>
              <a:rPr lang="ru-RU" sz="2400" b="1" dirty="0" smtClean="0">
                <a:latin typeface="TimesNewRoman"/>
              </a:rPr>
              <a:t>3. </a:t>
            </a:r>
            <a:r>
              <a:rPr lang="ru-RU" sz="3600" b="1" dirty="0">
                <a:solidFill>
                  <a:srgbClr val="C00000"/>
                </a:solidFill>
                <a:latin typeface="TimesNewRoman"/>
              </a:rPr>
              <a:t>С</a:t>
            </a:r>
            <a:r>
              <a:rPr lang="ru-RU" sz="3600" b="1" dirty="0" smtClean="0">
                <a:solidFill>
                  <a:srgbClr val="C00000"/>
                </a:solidFill>
                <a:latin typeface="TimesNewRoman"/>
              </a:rPr>
              <a:t>очинение-рассуждение</a:t>
            </a:r>
            <a:r>
              <a:rPr lang="ru-RU" sz="3600" b="1" dirty="0" smtClean="0">
                <a:latin typeface="TimesNewRoman"/>
              </a:rPr>
              <a:t> – </a:t>
            </a:r>
            <a:r>
              <a:rPr lang="ru-RU" sz="6000" b="1" dirty="0" smtClean="0">
                <a:latin typeface="TimesNewRoman"/>
              </a:rPr>
              <a:t>9б</a:t>
            </a:r>
            <a:r>
              <a:rPr lang="ru-RU" sz="5400" b="1" dirty="0" smtClean="0">
                <a:latin typeface="TimesNewRoman"/>
              </a:rPr>
              <a:t>.</a:t>
            </a:r>
            <a:endParaRPr lang="ru-RU" sz="3600" b="1" dirty="0">
              <a:latin typeface="TimesNewRoman"/>
            </a:endParaRPr>
          </a:p>
          <a:p>
            <a:pPr marL="114300" indent="0">
              <a:buNone/>
            </a:pPr>
            <a:r>
              <a:rPr lang="ru-RU" sz="2800" b="1" dirty="0" smtClean="0">
                <a:latin typeface="TimesNewRoman"/>
              </a:rPr>
              <a:t> 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TimesNewRoman"/>
              </a:rPr>
              <a:t>Грамотность и фактическая точность </a:t>
            </a:r>
            <a:r>
              <a:rPr lang="ru-RU" sz="2400" b="1" dirty="0" smtClean="0">
                <a:solidFill>
                  <a:srgbClr val="C00000"/>
                </a:solidFill>
                <a:latin typeface="TimesNewRoman"/>
              </a:rPr>
              <a:t>(сочинение + изложение) </a:t>
            </a:r>
            <a:r>
              <a:rPr lang="ru-RU" sz="2400" b="1" dirty="0" smtClean="0">
                <a:latin typeface="TimesNewRoman"/>
              </a:rPr>
              <a:t>- </a:t>
            </a:r>
            <a:r>
              <a:rPr lang="ru-RU" sz="5400" b="1" dirty="0" smtClean="0">
                <a:latin typeface="TimesNewRoman"/>
              </a:rPr>
              <a:t>10 б.</a:t>
            </a:r>
            <a:endParaRPr lang="ru-RU" sz="4200" b="1" dirty="0" smtClean="0">
              <a:solidFill>
                <a:srgbClr val="C00000"/>
              </a:solidFill>
              <a:latin typeface="TimesNewRoman"/>
            </a:endParaRPr>
          </a:p>
          <a:p>
            <a:pPr marL="114300" indent="0">
              <a:buNone/>
            </a:pPr>
            <a:r>
              <a:rPr lang="ru-RU" sz="4200" b="1" dirty="0" smtClean="0">
                <a:latin typeface="TimesNewRoman"/>
              </a:rPr>
              <a:t>  За всю работу – </a:t>
            </a:r>
            <a:r>
              <a:rPr lang="ru-RU" sz="6600" b="1" dirty="0" smtClean="0">
                <a:latin typeface="TimesNewRoman"/>
              </a:rPr>
              <a:t>33</a:t>
            </a:r>
            <a:r>
              <a:rPr lang="ru-RU" sz="4200" b="1" dirty="0" smtClean="0">
                <a:latin typeface="TimesNewRoman"/>
              </a:rPr>
              <a:t> б.</a:t>
            </a:r>
            <a:endParaRPr lang="ru-RU" sz="3800" b="1" dirty="0"/>
          </a:p>
        </p:txBody>
      </p:sp>
    </p:spTree>
    <p:extLst>
      <p:ext uri="{BB962C8B-B14F-4D97-AF65-F5344CB8AC3E}">
        <p14:creationId xmlns:p14="http://schemas.microsoft.com/office/powerpoint/2010/main" val="1440358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u="sng" dirty="0" smtClean="0">
                <a:solidFill>
                  <a:srgbClr val="C00000"/>
                </a:solidFill>
              </a:rPr>
              <a:t>Часть 1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Изложение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280920" cy="4968552"/>
          </a:xfrm>
        </p:spPr>
        <p:txBody>
          <a:bodyPr>
            <a:normAutofit fontScale="62500" lnSpcReduction="20000"/>
          </a:bodyPr>
          <a:lstStyle/>
          <a:p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Прослушайте текст и выполните задание 1 на </a:t>
            </a:r>
            <a:r>
              <a:rPr lang="ru-RU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отдельном </a:t>
            </a: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листе. Сначала напишите номер задания, а </a:t>
            </a:r>
            <a:r>
              <a:rPr lang="ru-RU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— текст </a:t>
            </a: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сжатого изложения. Должны передать главное </a:t>
            </a:r>
            <a:r>
              <a:rPr lang="ru-RU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каждой </a:t>
            </a:r>
            <a:r>
              <a:rPr lang="ru-RU" sz="5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микротемы</a:t>
            </a: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и всего текста в целом</a:t>
            </a:r>
            <a:r>
              <a:rPr lang="ru-RU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b="1" i="1" dirty="0">
                <a:latin typeface="PTSerif-BoldItalic"/>
              </a:rPr>
              <a:t>Задача </a:t>
            </a:r>
            <a:r>
              <a:rPr lang="ru-RU" sz="2900" dirty="0">
                <a:latin typeface="PTSerif-Regular"/>
              </a:rPr>
              <a:t>сжатого изложения􀁢—</a:t>
            </a:r>
          </a:p>
          <a:p>
            <a:r>
              <a:rPr lang="ru-RU" sz="2900" dirty="0">
                <a:latin typeface="PTSerif-Regular"/>
              </a:rPr>
              <a:t>кратко, в обобщенной форме передать содержание текста,</a:t>
            </a:r>
          </a:p>
          <a:p>
            <a:r>
              <a:rPr lang="ru-RU" sz="2900" dirty="0">
                <a:latin typeface="PTSerif-Regular"/>
              </a:rPr>
              <a:t>отобрать существенную информацию,</a:t>
            </a:r>
          </a:p>
          <a:p>
            <a:r>
              <a:rPr lang="ru-RU" sz="2900" dirty="0">
                <a:latin typeface="PTSerif-Regular"/>
              </a:rPr>
              <a:t>исключить подробности,</a:t>
            </a:r>
          </a:p>
          <a:p>
            <a:r>
              <a:rPr lang="ru-RU" sz="2900" dirty="0">
                <a:latin typeface="PTSerif-Regular"/>
              </a:rPr>
              <a:t>найти речевые средства обобщения.</a:t>
            </a:r>
            <a:endParaRPr lang="ru-RU" sz="2900" dirty="0"/>
          </a:p>
          <a:p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6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85373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22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79" y="0"/>
            <a:ext cx="8108571" cy="681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8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164878" cy="684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55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229</TotalTime>
  <Words>989</Words>
  <Application>Microsoft Office PowerPoint</Application>
  <PresentationFormat>Экран (4:3)</PresentationFormat>
  <Paragraphs>99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Соседство</vt:lpstr>
      <vt:lpstr>Подготовка к ОГЭ - 2020</vt:lpstr>
      <vt:lpstr>ОГЭ — «Основной государственный экзамен» </vt:lpstr>
      <vt:lpstr>Содержание теста ОГЭ по русскому языку </vt:lpstr>
      <vt:lpstr>Содержание теста ОГЭ по русскому языку </vt:lpstr>
      <vt:lpstr>Система оценивания</vt:lpstr>
      <vt:lpstr> Часть 1 Изложение </vt:lpstr>
      <vt:lpstr>Презентация PowerPoint</vt:lpstr>
      <vt:lpstr>Презентация PowerPoint</vt:lpstr>
      <vt:lpstr>Презентация PowerPoint</vt:lpstr>
      <vt:lpstr>Советы по ведению записей</vt:lpstr>
      <vt:lpstr>Приемы компрессии (сжатия) текста </vt:lpstr>
      <vt:lpstr>Исключение</vt:lpstr>
      <vt:lpstr>При исключении необходимо: </vt:lpstr>
      <vt:lpstr>Обобщение или объединение</vt:lpstr>
      <vt:lpstr>При объединении необходимо:</vt:lpstr>
      <vt:lpstr>Замена</vt:lpstr>
      <vt:lpstr>При замене необходимо:</vt:lpstr>
      <vt:lpstr>Сочетание замены, исключения и объединения</vt:lpstr>
      <vt:lpstr>Что нельзя удалять из текста?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ОГЭ</dc:title>
  <dc:creator>adsfas</dc:creator>
  <cp:lastModifiedBy>adsfas</cp:lastModifiedBy>
  <cp:revision>23</cp:revision>
  <dcterms:created xsi:type="dcterms:W3CDTF">2018-09-30T15:41:17Z</dcterms:created>
  <dcterms:modified xsi:type="dcterms:W3CDTF">2019-10-13T14:54:37Z</dcterms:modified>
</cp:coreProperties>
</file>