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301" r:id="rId5"/>
    <p:sldId id="260" r:id="rId6"/>
    <p:sldId id="263" r:id="rId7"/>
    <p:sldId id="298" r:id="rId8"/>
    <p:sldId id="299" r:id="rId9"/>
    <p:sldId id="268" r:id="rId10"/>
    <p:sldId id="300" r:id="rId11"/>
    <p:sldId id="269" r:id="rId12"/>
    <p:sldId id="293" r:id="rId13"/>
    <p:sldId id="279" r:id="rId14"/>
    <p:sldId id="292" r:id="rId15"/>
    <p:sldId id="272" r:id="rId16"/>
    <p:sldId id="276" r:id="rId17"/>
    <p:sldId id="273" r:id="rId18"/>
    <p:sldId id="302" r:id="rId19"/>
    <p:sldId id="277" r:id="rId20"/>
    <p:sldId id="305" r:id="rId21"/>
    <p:sldId id="294" r:id="rId22"/>
    <p:sldId id="280" r:id="rId23"/>
    <p:sldId id="303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7" r:id="rId34"/>
    <p:sldId id="30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60C7-76C6-42A9-B565-0AB4EEA3129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B043-AF14-4599-8F19-C2E18E998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466F-6443-45ED-863A-251050B41A4B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6996-7967-4A14-8AE8-A2D751B9A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7847-DA9C-4932-B5B9-76ED92946400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554A-7810-4015-BB9A-AEC605F81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B58F-993B-40AB-A4FC-8A8E1EE6F3D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4C03-A4B3-40E4-BD70-2B0FE53A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D04C-751E-4CA1-BEFF-CE3D1B9E9A2F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FE78-565E-4ED4-A223-077A5047D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6E98-3250-42B3-8651-F8712F3AAE3E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523F-F5E4-457D-ABAC-2AB5B7594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9180-815A-48B9-872F-1F34D047C713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C89E-9D84-4FF8-AE33-C6A1A4EEF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FEF3-20B1-4A70-AA52-C93D29EC3E2E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338E-24CE-41DF-BAA5-4D2A7E4F0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F09A-DFFA-474A-BCEF-96DA8101BE8F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CD4E-FB6E-4DE0-A7E0-DB3741A2F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D6B-963B-490F-9A4E-ADF81EC3497D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BBA3-E36F-4BD0-A90C-F6D95DA84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D8AB-DAFC-494D-AFC1-0C3DBF32FC1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DE49-8513-4E39-9959-5324FCD76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CBA493-E228-4954-B153-BD8E68CDC096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43AF6-AC06-4ACD-A9DF-20D5478E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erx.ru/templates/zerxnew/images/tags/249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ekstremsportveko.com/carpoool.jpg?size=som_slideshow_crop_bott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hyperlink" Target="http://images.streetdirectory.com/sdimg/editorial/406867__nergyfficiencyatinghart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ceum42.ru/2013-6v/images/10.jpg" TargetMode="External"/><Relationship Id="rId13" Type="http://schemas.openxmlformats.org/officeDocument/2006/relationships/hyperlink" Target="http://www.uv.es/sapina/IMAGE15.JPG" TargetMode="External"/><Relationship Id="rId18" Type="http://schemas.openxmlformats.org/officeDocument/2006/relationships/hyperlink" Target="http://www.xoxmi.ru/img/20100127/Neskolko_slov_o_globalnom_poteplenii/xoxmi_ru_Neskolko_slov_o_globalnom_poteplenii_018.jpg" TargetMode="External"/><Relationship Id="rId26" Type="http://schemas.openxmlformats.org/officeDocument/2006/relationships/hyperlink" Target="http://www.111.ro/files/fr1_1.jpg" TargetMode="External"/><Relationship Id="rId3" Type="http://schemas.openxmlformats.org/officeDocument/2006/relationships/hyperlink" Target="http://www.tonycharters.com/Climate%20Change/CC%20information%25" TargetMode="External"/><Relationship Id="rId21" Type="http://schemas.openxmlformats.org/officeDocument/2006/relationships/hyperlink" Target="http://www.earthtimes.org/nsimages/files/Desertification_encyclopaedia.jpg" TargetMode="External"/><Relationship Id="rId7" Type="http://schemas.openxmlformats.org/officeDocument/2006/relationships/hyperlink" Target="http://milknet.ru/data/news/8/271048/20495_521,350.jpg" TargetMode="External"/><Relationship Id="rId12" Type="http://schemas.openxmlformats.org/officeDocument/2006/relationships/hyperlink" Target="http://totallycoolpix.com/wp-content/uploads/2013/20130307_venice/venice_028.jpg" TargetMode="External"/><Relationship Id="rId17" Type="http://schemas.openxmlformats.org/officeDocument/2006/relationships/hyperlink" Target="http://www.sott.net/image/image/s3/79836/full/SevereWeather.jpg" TargetMode="External"/><Relationship Id="rId25" Type="http://schemas.openxmlformats.org/officeDocument/2006/relationships/hyperlink" Target="http://www.ecolur.org/files/news/2011/07/070424151469.jpg" TargetMode="External"/><Relationship Id="rId2" Type="http://schemas.openxmlformats.org/officeDocument/2006/relationships/hyperlink" Target="http://tainy.net/wp-content/uploads/2010/08/NATURE11-600x600.jpg" TargetMode="External"/><Relationship Id="rId16" Type="http://schemas.openxmlformats.org/officeDocument/2006/relationships/hyperlink" Target="http://www.greenprophet.com/wp-content/uploads/2012/12/global-warming-" TargetMode="External"/><Relationship Id="rId20" Type="http://schemas.openxmlformats.org/officeDocument/2006/relationships/hyperlink" Target="http://picbit.net/image/27072012_1343439996004_134341292399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vatrans.ru/userfiles/news/59_ekologiya_khimok_budet_uluchshena_za_schyot_st.jpg" TargetMode="External"/><Relationship Id="rId11" Type="http://schemas.openxmlformats.org/officeDocument/2006/relationships/hyperlink" Target="http://www.ewnc.org/files/images/Abies%20787+.preview.jpg" TargetMode="External"/><Relationship Id="rId24" Type="http://schemas.openxmlformats.org/officeDocument/2006/relationships/hyperlink" Target="http://www.jamesnava.com/wp-content/uploads/2010/01/worlmap.jpg" TargetMode="External"/><Relationship Id="rId5" Type="http://schemas.openxmlformats.org/officeDocument/2006/relationships/hyperlink" Target="http://smartysmile.ru/uploads/images/20100512/86ada1df99a5ad6e27e73fb01604be40.jpg" TargetMode="External"/><Relationship Id="rId15" Type="http://schemas.openxmlformats.org/officeDocument/2006/relationships/hyperlink" Target="http://tainy.net/wp-content/uploads/2011/12/861_rsrryerrs--600x450.jpg" TargetMode="External"/><Relationship Id="rId23" Type="http://schemas.openxmlformats.org/officeDocument/2006/relationships/hyperlink" Target="http://wattsupwiththat.files.wordpress.com/2011/06/rate-of-extinction.jpg?w=640" TargetMode="External"/><Relationship Id="rId10" Type="http://schemas.openxmlformats.org/officeDocument/2006/relationships/hyperlink" Target="http://upload.wikimedia.org/wikipedia/commons/thumb/1/11/Hillside_deforestation_in_Rio_de_Janeiro.jpg" TargetMode="External"/><Relationship Id="rId19" Type="http://schemas.openxmlformats.org/officeDocument/2006/relationships/hyperlink" Target="http://jo-jo.ru/uploads/posts/2011-11/1321861714_hurrikane_04.jpg" TargetMode="External"/><Relationship Id="rId4" Type="http://schemas.openxmlformats.org/officeDocument/2006/relationships/hyperlink" Target="http://www.belseven.by/images/news/001/001946/707-1_real.jpg" TargetMode="External"/><Relationship Id="rId9" Type="http://schemas.openxmlformats.org/officeDocument/2006/relationships/hyperlink" Target="http://yahooeu.ru/uploads/posts/09/04/01/13/yahooeu_ru_62.jpg" TargetMode="External"/><Relationship Id="rId14" Type="http://schemas.openxmlformats.org/officeDocument/2006/relationships/hyperlink" Target="http://moole.ru/uploads/posts/2010-08/1281728169_tass_689376_350.jpg" TargetMode="External"/><Relationship Id="rId22" Type="http://schemas.openxmlformats.org/officeDocument/2006/relationships/hyperlink" Target="http://www.wranglerforum.com/attachment.php?attachmentid=173545&amp;d=1351567377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smallbiztrends.com/wp-content/uploads/2012/01/recycle-trash.jpg" TargetMode="External"/><Relationship Id="rId13" Type="http://schemas.openxmlformats.org/officeDocument/2006/relationships/hyperlink" Target="http://louisville.edu/uofltoday/campus-news/carpool-zimride-offer-more-choices/image_mini" TargetMode="External"/><Relationship Id="rId18" Type="http://schemas.openxmlformats.org/officeDocument/2006/relationships/hyperlink" Target="http://im5-tub-ru.yandex.net/i?id=192663256-08-72" TargetMode="External"/><Relationship Id="rId26" Type="http://schemas.openxmlformats.org/officeDocument/2006/relationships/hyperlink" Target="http://kemerovo.freeadsin.ru/content/root/users/2011/20111203/visitor/images/201112/f20111203065757-163454defb0b947c2a2e4e9063beffd5.jpg" TargetMode="External"/><Relationship Id="rId3" Type="http://schemas.openxmlformats.org/officeDocument/2006/relationships/hyperlink" Target="http://im3-tub-ru.yandex.net/i?id=90942514-18-72" TargetMode="External"/><Relationship Id="rId21" Type="http://schemas.openxmlformats.org/officeDocument/2006/relationships/hyperlink" Target="http://env-ngo.wikispaces.com/file/view/energy.gif/31688543/energy.gif" TargetMode="External"/><Relationship Id="rId7" Type="http://schemas.openxmlformats.org/officeDocument/2006/relationships/hyperlink" Target="http://www.rzemet.pnzreg.ru/files/zemetchino_pnzreg_ru/social/ekologicheskaya_akciya.png" TargetMode="External"/><Relationship Id="rId12" Type="http://schemas.openxmlformats.org/officeDocument/2006/relationships/hyperlink" Target="http://www.alphapublic.org/publishImages/index~~element50.jpg" TargetMode="External"/><Relationship Id="rId17" Type="http://schemas.openxmlformats.org/officeDocument/2006/relationships/hyperlink" Target="http://www.rftraining.co.uk/wp-content/uploads/2011/03/Boiler-Efficiency-SEDBUK-" TargetMode="External"/><Relationship Id="rId25" Type="http://schemas.openxmlformats.org/officeDocument/2006/relationships/hyperlink" Target="http://im2-tub-ru.yandex.net/i?id=138113610-34-72" TargetMode="External"/><Relationship Id="rId2" Type="http://schemas.openxmlformats.org/officeDocument/2006/relationships/hyperlink" Target="http://portal.etherway.ru/uploads/images/00/00/22/2012/05/15/5c9de1.jpg" TargetMode="External"/><Relationship Id="rId16" Type="http://schemas.openxmlformats.org/officeDocument/2006/relationships/hyperlink" Target="http://images.reachsite.com/bf9a607f-8cb5-42cc-b2f7-" TargetMode="External"/><Relationship Id="rId20" Type="http://schemas.openxmlformats.org/officeDocument/2006/relationships/hyperlink" Target="http://blogs.scholastic.com/.a/6a00e54faaf86b88330120a501ad9b970b-800w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liedyouthministry.files.wordpress.com/2012/10/recycle-paper.jpg" TargetMode="External"/><Relationship Id="rId11" Type="http://schemas.openxmlformats.org/officeDocument/2006/relationships/hyperlink" Target="http://inexhaustibleresources.org/wp-content/uploads/2012/01/alternative-sources-of-" TargetMode="External"/><Relationship Id="rId24" Type="http://schemas.openxmlformats.org/officeDocument/2006/relationships/hyperlink" Target="http://www.newhomesdirectory.com/Blog/image.axd?picture=2010/11/Heat-Loss-In-Home.gif" TargetMode="External"/><Relationship Id="rId5" Type="http://schemas.openxmlformats.org/officeDocument/2006/relationships/hyperlink" Target="http://www.adventusvideo.com/forum/attachments/f26/15754d1367161702-zhen5.jpg" TargetMode="External"/><Relationship Id="rId15" Type="http://schemas.openxmlformats.org/officeDocument/2006/relationships/hyperlink" Target="http://www.bestwebinar.com/wp-content/uploads/2013/04/Effective-versus-" TargetMode="External"/><Relationship Id="rId23" Type="http://schemas.openxmlformats.org/officeDocument/2006/relationships/hyperlink" Target="http://pixelbrush.ru/uploads/posts/2010-05/1272801806_1.jpg" TargetMode="External"/><Relationship Id="rId10" Type="http://schemas.openxmlformats.org/officeDocument/2006/relationships/hyperlink" Target="http://im7-tub-ru.yandex.net/i?id=231191625-21-72&amp;n=21" TargetMode="External"/><Relationship Id="rId19" Type="http://schemas.openxmlformats.org/officeDocument/2006/relationships/hyperlink" Target="http://www.cawater-info.net/all_about_water/en/wp-content/uploads/2011/12/water-conservation.jpg" TargetMode="External"/><Relationship Id="rId4" Type="http://schemas.openxmlformats.org/officeDocument/2006/relationships/hyperlink" Target="http://www.kobipostasi.net/wp-content/uploads/2011/08/d%C3%BCnya-%C3%25" TargetMode="External"/><Relationship Id="rId9" Type="http://schemas.openxmlformats.org/officeDocument/2006/relationships/hyperlink" Target="http://gigaom2.files.wordpress.com/2011/03/thermostat.jpg" TargetMode="External"/><Relationship Id="rId14" Type="http://schemas.openxmlformats.org/officeDocument/2006/relationships/hyperlink" Target="http://www.ekstremsportveko.com/carpoool.jpg?size=som_slideshow_crop_bottom" TargetMode="External"/><Relationship Id="rId22" Type="http://schemas.openxmlformats.org/officeDocument/2006/relationships/hyperlink" Target="http://im8-tub-ru.yandex.net/i?id=172707324-17-72" TargetMode="External"/><Relationship Id="rId27" Type="http://schemas.openxmlformats.org/officeDocument/2006/relationships/hyperlink" Target="http://im2-tub-ru.yandex.net/i?id=110329777-39-72&amp;n=2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aktuality.sk/stories/NAJNOVSIE_FOTKY/ILUSTRACNE/VESMIR/article/globalne_oteplovanie_ilustrak_dreamstime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"/>
              </a:rPr>
              <a:t>Global Warming </a:t>
            </a:r>
            <a:r>
              <a:rPr lang="ru-RU" b="1" smtClean="0">
                <a:solidFill>
                  <a:schemeClr val="bg1"/>
                </a:solidFill>
                <a:latin typeface="Century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Century"/>
              </a:rPr>
              <a:t>&amp; 10 Things You Can Do To Reduce It</a:t>
            </a:r>
            <a:endParaRPr lang="ru-RU" b="1" smtClean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5486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 </a:t>
            </a:r>
            <a:endParaRPr lang="ru-RU" sz="2400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3" descr="C:\Users\Елена\Desktop\22066-1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3000" y="5486400"/>
            <a:ext cx="6553200" cy="9604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TIMBER CUTTING</a:t>
            </a:r>
            <a:endParaRPr lang="ru-RU" sz="4000" b="1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Препод\Рабочий стол\КОЛЛЕДЖ\ПУПР 3 курс\открытый урок по GLOBAL WARMING\рисунки\урбаниз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9050"/>
            <a:ext cx="9144000" cy="6877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867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entury" pitchFamily="18" charset="0"/>
              </a:rPr>
              <a:t>Population growth &amp; urbanization</a:t>
            </a:r>
            <a:r>
              <a:rPr lang="en-US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2" descr="http://curtischambers.files.wordpress.com/2009/07/pop-1a1.jpg?w=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9592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Елена\Desktop\861_rsrryerrs--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384800" cy="4038600"/>
          </a:xfrm>
        </p:spPr>
      </p:pic>
      <p:pic>
        <p:nvPicPr>
          <p:cNvPr id="1026" name="Picture 2" descr="C:\Users\Елена\Documents\КОЛЛЕДЖ\ПУПР 3 курс\открытый урок по GLOBAL WARMING\рисунки\лес пож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" pitchFamily="18" charset="0"/>
              </a:rPr>
              <a:t>Some Natural Factors Which Contribute To Global Warming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86400" y="533400"/>
            <a:ext cx="3505200" cy="10207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VOLCANIC ERUPTIONS</a:t>
            </a:r>
            <a:endParaRPr lang="ru-RU" sz="2400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95800"/>
            <a:ext cx="3048000" cy="11128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FOREST </a:t>
            </a:r>
            <a:endParaRPr lang="ru-RU" sz="2400" b="1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FIRES</a:t>
            </a:r>
            <a:endParaRPr lang="ru-RU" sz="2400" b="1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24583" name="AutoShape 4" descr="http://zerx.ru/templates/zerxnew/images/tags/249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608138"/>
            <a:ext cx="5076825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Елена\Desktop\global-warming-thermome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2057400"/>
            <a:ext cx="4343400" cy="18288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bg1"/>
                </a:solidFill>
                <a:latin typeface="Century"/>
              </a:rPr>
              <a:t>THE IMPACTS OF</a:t>
            </a:r>
            <a:r>
              <a:rPr lang="ru-RU" sz="6000" b="1" smtClean="0">
                <a:solidFill>
                  <a:schemeClr val="bg1"/>
                </a:solidFill>
                <a:latin typeface="Century"/>
              </a:rPr>
              <a:t> </a:t>
            </a:r>
            <a:r>
              <a:rPr lang="en-US" sz="6000" b="1" smtClean="0">
                <a:solidFill>
                  <a:schemeClr val="bg1"/>
                </a:solidFill>
                <a:latin typeface="Century"/>
              </a:rPr>
              <a:t>GLOBAL WARMING </a:t>
            </a:r>
            <a:endParaRPr lang="ru-RU" sz="6000" smtClean="0">
              <a:solidFill>
                <a:schemeClr val="bg1"/>
              </a:solidFill>
              <a:latin typeface="Centur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entury" pitchFamily="18" charset="0"/>
              </a:rPr>
              <a:t>EXTREME WEATHER EVENTS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49154" name="Picture 2" descr="http://www.npr.org/assets/blogs/talk/images/2010/01/oranges-c84165af1577ad6ce07fc251857ba45cd9f9c96b-s6-c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32146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http://www.authorsden.com/PoetryImage/199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10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C:\Users\Елена\Desktop\1321861714_hurrikane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86200"/>
            <a:ext cx="3286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Елена\Desktop\открытый урок по GLOBAL WARMING\GlobalWarming20050605_EisbergArk_AHormes_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225"/>
            <a:ext cx="9144000" cy="6880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Century"/>
              </a:rPr>
              <a:t>MELTING  of  GLACIERS </a:t>
            </a:r>
            <a:endParaRPr lang="ru-RU" sz="4000" smtClean="0">
              <a:solidFill>
                <a:schemeClr val="bg1"/>
              </a:solidFill>
              <a:latin typeface="Century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Елена\Desktop\Desertification_encyclopae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Century"/>
              </a:rPr>
              <a:t>COASTAL </a:t>
            </a:r>
            <a:r>
              <a:rPr lang="ru-RU" sz="4000" b="1" smtClean="0">
                <a:latin typeface="Century"/>
              </a:rPr>
              <a:t> </a:t>
            </a:r>
            <a:r>
              <a:rPr lang="en-US" sz="4000" b="1" smtClean="0">
                <a:latin typeface="Century"/>
              </a:rPr>
              <a:t>FLOODINGS</a:t>
            </a:r>
            <a:endParaRPr lang="ru-RU" sz="4000" b="1" smtClean="0">
              <a:latin typeface="Century"/>
            </a:endParaRPr>
          </a:p>
        </p:txBody>
      </p:sp>
      <p:pic>
        <p:nvPicPr>
          <p:cNvPr id="29698" name="Picture 1" descr="C:\Users\Елена\Desktop\AP499465549874_980x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62113"/>
            <a:ext cx="9144000" cy="519588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Елена\Desktop\worl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27238"/>
            <a:ext cx="9144000" cy="483076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entury" pitchFamily="18" charset="0"/>
                <a:cs typeface="Times New Roman" pitchFamily="18" charset="0"/>
              </a:rPr>
              <a:t>ENDANGERED SPECIES EXTINCTION</a:t>
            </a:r>
            <a:endParaRPr lang="ru-RU" b="1" dirty="0"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i2.crtcdn1.net/images/asset/895/979/40/XXXTJtlBP_4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Елена\Desktop\fr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3962400"/>
            <a:ext cx="4114800" cy="26209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  <a:t>SHORTAGE </a:t>
            </a:r>
            <a:b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</a:br>
            <a: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  <a:t>OF </a:t>
            </a:r>
            <a:b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</a:br>
            <a: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  <a:t>FRESH </a:t>
            </a:r>
            <a:b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</a:br>
            <a:r>
              <a:rPr lang="en-US" sz="4000" b="1" smtClean="0">
                <a:solidFill>
                  <a:schemeClr val="bg1"/>
                </a:solidFill>
                <a:latin typeface="Baskerville Old Face"/>
                <a:ea typeface="Arabic Typesetting"/>
                <a:cs typeface="Arabic Typesetting"/>
              </a:rPr>
              <a:t>WATER </a:t>
            </a:r>
            <a:endParaRPr lang="ru-RU" sz="4000" b="1" smtClean="0">
              <a:solidFill>
                <a:schemeClr val="bg1"/>
              </a:solidFill>
              <a:ea typeface="Arabic Typesetting"/>
              <a:cs typeface="Arabic Typesetting"/>
            </a:endParaRPr>
          </a:p>
        </p:txBody>
      </p:sp>
      <p:pic>
        <p:nvPicPr>
          <p:cNvPr id="16385" name="Picture 1" descr="C:\Users\Елена\Desktop\0704241514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6350" y="3865563"/>
            <a:ext cx="3975100" cy="29987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 descr="C:\Users\Елена\Desktop\открытый урок по GLOBAL WARMING\d31ddf5329a04d0eab8d38304736248eCCGreenhouse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entury"/>
              </a:rPr>
              <a:t>Certain vector-borne diseases carried by animals or insects </a:t>
            </a:r>
            <a:endParaRPr lang="ru-RU" sz="4000" smtClean="0">
              <a:latin typeface="Century"/>
            </a:endParaRPr>
          </a:p>
        </p:txBody>
      </p:sp>
      <p:pic>
        <p:nvPicPr>
          <p:cNvPr id="32770" name="Picture 2" descr="C:\Users\Елена\Desktop\5c9d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76400"/>
            <a:ext cx="6400800" cy="48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последствия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d%C3%BCnya-%C3%A7e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71700"/>
            <a:ext cx="4267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05400" y="1905000"/>
            <a:ext cx="4038600" cy="24384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5400" b="1" dirty="0">
              <a:solidFill>
                <a:schemeClr val="accent3">
                  <a:lumMod val="75000"/>
                </a:schemeClr>
              </a:solidFill>
              <a:latin typeface="Century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TO REDUCE </a:t>
            </a:r>
            <a:b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GLOBAL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WARMING</a:t>
            </a: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 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38400" y="228600"/>
            <a:ext cx="5562600" cy="24384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5400" b="1" dirty="0">
              <a:solidFill>
                <a:schemeClr val="accent3">
                  <a:lumMod val="75000"/>
                </a:schemeClr>
              </a:solidFill>
              <a:latin typeface="Century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10</a:t>
            </a: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 THINGS YOU CAN DO </a:t>
            </a:r>
            <a:b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endParaRPr lang="ru-RU" sz="5400" b="1" dirty="0">
              <a:solidFill>
                <a:schemeClr val="accent3">
                  <a:lumMod val="75000"/>
                </a:schemeClr>
              </a:solidFill>
              <a:latin typeface="Century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 descr="C:\Users\Елена\Desktop\recycle-tra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6781800" cy="50323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28600"/>
            <a:ext cx="8382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>
                <a:latin typeface="Century" pitchFamily="18" charset="0"/>
              </a:rPr>
              <a:t>1. </a:t>
            </a:r>
            <a:r>
              <a:rPr lang="en-US" sz="3600" b="1">
                <a:latin typeface="Century" pitchFamily="18" charset="0"/>
              </a:rPr>
              <a:t>Reduce/ Reuse/ Recycle</a:t>
            </a:r>
            <a:r>
              <a:rPr lang="ru-RU" sz="3600">
                <a:latin typeface="Century" pitchFamily="18" charset="0"/>
              </a:rPr>
              <a:t/>
            </a:r>
            <a:br>
              <a:rPr lang="ru-RU" sz="3600">
                <a:latin typeface="Century" pitchFamily="18" charset="0"/>
              </a:rPr>
            </a:br>
            <a:endParaRPr lang="ru-RU" sz="3600" dirty="0">
              <a:latin typeface="Century" pitchFamily="18" charset="0"/>
            </a:endParaRPr>
          </a:p>
        </p:txBody>
      </p:sp>
      <p:pic>
        <p:nvPicPr>
          <p:cNvPr id="6" name="Picture 2" descr="C:\Users\Елена\Desktop\recycle-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Елена\Desktop\ekologicheskaya_akci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19600"/>
            <a:ext cx="1762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2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Century" pitchFamily="18" charset="0"/>
              </a:rPr>
              <a:t>2. Use Less Heat and Air Conditioning</a:t>
            </a:r>
            <a:r>
              <a:rPr lang="ru-RU" sz="3200" dirty="0" smtClean="0">
                <a:latin typeface="Century" pitchFamily="18" charset="0"/>
              </a:rPr>
              <a:t/>
            </a:r>
            <a:br>
              <a:rPr lang="ru-RU" sz="3200" dirty="0" smtClean="0">
                <a:latin typeface="Century" pitchFamily="18" charset="0"/>
              </a:rPr>
            </a:br>
            <a:endParaRPr lang="ru-RU" sz="3200" dirty="0">
              <a:latin typeface="Century" pitchFamily="18" charset="0"/>
            </a:endParaRPr>
          </a:p>
        </p:txBody>
      </p:sp>
      <p:pic>
        <p:nvPicPr>
          <p:cNvPr id="4098" name="Picture 2" descr="C:\Users\Елена\Desktop\hand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389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Елена\Desktop\thermos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385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лена\Desktop\index~~element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7318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Елена\Deskto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Century" pitchFamily="18" charset="0"/>
              </a:rPr>
              <a:t>3. Change a Light Bulb </a:t>
            </a: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en-US" sz="3200" b="1" dirty="0" smtClean="0">
                <a:latin typeface="Century" pitchFamily="18" charset="0"/>
              </a:rPr>
              <a:t>or switch to </a:t>
            </a: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en-US" sz="3200" b="1" dirty="0" smtClean="0">
                <a:latin typeface="Century" pitchFamily="18" charset="0"/>
              </a:rPr>
              <a:t>Alternative Sources of Energy</a:t>
            </a:r>
            <a:endParaRPr lang="ru-RU" sz="3200" b="1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entury" pitchFamily="18" charset="0"/>
              </a:rPr>
              <a:t>4. Drive Less and Drive Smart</a:t>
            </a:r>
            <a:r>
              <a:rPr lang="ru-RU" sz="3600" dirty="0" smtClean="0">
                <a:latin typeface="Century" pitchFamily="18" charset="0"/>
              </a:rPr>
              <a:t/>
            </a:r>
            <a:br>
              <a:rPr lang="ru-RU" sz="3600" dirty="0" smtClean="0">
                <a:latin typeface="Century" pitchFamily="18" charset="0"/>
              </a:rPr>
            </a:br>
            <a:endParaRPr lang="ru-RU" sz="3600" dirty="0">
              <a:latin typeface="Century" pitchFamily="18" charset="0"/>
            </a:endParaRPr>
          </a:p>
        </p:txBody>
      </p:sp>
      <p:pic>
        <p:nvPicPr>
          <p:cNvPr id="7172" name="Picture 4" descr="http://www.italia-risparmio.it/images/bringme_social_carpooling_un_passaggio_contro_la_cris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5257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Елена\Desktop\imag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4463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AutoShape 4" descr="http://www.ekstremsportveko.com/carpoool.jpg?size=som_slideshow_crop_bottom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233488"/>
            <a:ext cx="5076825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9" name="Picture 5" descr="C:\Users\Елена\Desktop\carpo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31575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entury" pitchFamily="18" charset="0"/>
              </a:rPr>
              <a:t>5. Buy Energy-Efficient Products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6150" name="Picture 6" descr="http://dc-corp.resource.bosch.com/media/xc/products/systems/variable_speed_pump_drives/energy_saving_640x300_w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81175"/>
            <a:ext cx="27066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Елена\Desktop\Effective-versus-effici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3" descr="http://images.streetdirectory.com/sdimg/editorial/406867__nergyfficiencyatinghart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776288"/>
            <a:ext cx="1619250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2" name="Picture 6" descr="C:\Users\Елена\Desktop\Boiler-Efficiency-SEDBUK-ratings-300x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00400"/>
            <a:ext cx="366871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Елена\Desktop\3896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910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cdn.gardena.com/dimage.axd/productLarge/ga790-0068/800x500/energibesparende-5611b8e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09800"/>
            <a:ext cx="2036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water-cons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5" y="1597025"/>
            <a:ext cx="3670300" cy="4889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entury" pitchFamily="18" charset="0"/>
              </a:rPr>
              <a:t>6. Use Less Hot Water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7" name="Picture 3" descr="C:\Users\1\Desktop\1343995513_wiltonbuild_co_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749425"/>
            <a:ext cx="2682875" cy="2146300"/>
          </a:xfrm>
          <a:prstGeom prst="rect">
            <a:avLst/>
          </a:prstGeom>
          <a:noFill/>
        </p:spPr>
      </p:pic>
      <p:pic>
        <p:nvPicPr>
          <p:cNvPr id="1026" name="Picture 2" descr="C:\Users\Елена\Desktop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3956050"/>
            <a:ext cx="3822700" cy="2547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entury" pitchFamily="18" charset="0"/>
              </a:rPr>
              <a:t>7. Use the "OFF" Switch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4098" name="Picture 2" descr="http://c1planetsavecom.wpengine.netdna-cdn.com/files/2007/11/ener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006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38400" y="6477000"/>
            <a:ext cx="2209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Елена\Desktop\открытый урок по GLOBAL WARMING\рисунки\gulf_oil_spill_rakers1jul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8153400" cy="2819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Century" pitchFamily="18" charset="0"/>
              </a:rPr>
              <a:t>How Do Humans Contribute to the Greenhouse Effect?</a:t>
            </a:r>
            <a:r>
              <a:rPr lang="ru-RU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entury" pitchFamily="18" charset="0"/>
              </a:rPr>
            </a:br>
            <a:endParaRPr lang="ru-RU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entury" pitchFamily="18" charset="0"/>
              </a:rPr>
              <a:t>8. Plant  a  Tree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5" name="Picture 3" descr="C:\Users\User\Documents\Папка обмена Bluetooth\day-of-environment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850" y="1901825"/>
            <a:ext cx="2786063" cy="4175125"/>
          </a:xfrm>
          <a:prstGeom prst="rect">
            <a:avLst/>
          </a:prstGeom>
          <a:noFill/>
        </p:spPr>
      </p:pic>
      <p:pic>
        <p:nvPicPr>
          <p:cNvPr id="2050" name="Picture 2" descr="C:\Users\Елена\Desktop\1272801806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1524000"/>
            <a:ext cx="4549775" cy="5232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Елена\Desktop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51054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entury" pitchFamily="18" charset="0"/>
              </a:rPr>
              <a:t>9. Get a Report Card from Your Utility Company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2052" name="Picture 4" descr="http://activerain.com/image_store/uploads/5/3/8/3/0/ar12410557460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84700"/>
            <a:ext cx="2209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лена\Desktop\f20111203065757-163454defb0b947c2a2e4e9063beff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05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5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Documents and Settings\Admin\Рабочий стол\Новая папка (2)\48711333_greenpeace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57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Century" pitchFamily="18" charset="0"/>
              </a:rPr>
              <a:t>10. Encourage Others to Conserve</a:t>
            </a:r>
            <a:endParaRPr lang="ru-RU" sz="36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entury"/>
              </a:rPr>
              <a:t>Использованные материалы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smtClean="0">
                <a:latin typeface="Century" pitchFamily="18" charset="0"/>
              </a:rPr>
              <a:t>1-й </a:t>
            </a:r>
            <a:r>
              <a:rPr lang="ru-RU" sz="1100" dirty="0" smtClean="0">
                <a:latin typeface="Century" pitchFamily="18" charset="0"/>
              </a:rPr>
              <a:t>слайд </a:t>
            </a:r>
            <a:r>
              <a:rPr lang="ru-RU" sz="1100" dirty="0" smtClean="0">
                <a:latin typeface="Century" pitchFamily="18" charset="0"/>
                <a:hlinkClick r:id="rId2"/>
              </a:rPr>
              <a:t>http://tainy.net/wp-content/uploads/2010/08/NATURE11-600x600.jpg</a:t>
            </a:r>
            <a:r>
              <a:rPr lang="ru-RU" sz="1100" dirty="0" smtClean="0">
                <a:latin typeface="Century" pitchFamily="18" charset="0"/>
              </a:rPr>
              <a:t>  – выжженная земля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2-й слайд </a:t>
            </a:r>
            <a:r>
              <a:rPr lang="ru-RU" sz="1100" dirty="0" smtClean="0">
                <a:latin typeface="Century" pitchFamily="18" charset="0"/>
                <a:hlinkClick r:id="rId3"/>
              </a:rPr>
              <a:t>http://www.tonycharters.com/Climate%20Change/CC%20information%</a:t>
            </a:r>
            <a:r>
              <a:rPr lang="ru-RU" sz="1100" dirty="0" smtClean="0">
                <a:latin typeface="Century" pitchFamily="18" charset="0"/>
              </a:rPr>
              <a:t>   – схема парникового эффекта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3-й слайд - </a:t>
            </a:r>
            <a:r>
              <a:rPr lang="en-US" sz="1100" dirty="0" smtClean="0">
                <a:latin typeface="Century" pitchFamily="18" charset="0"/>
                <a:hlinkClick r:id="rId4"/>
              </a:rPr>
              <a:t>http://www.belseven.by/images/news/001/001946/707-1_real.jpg</a:t>
            </a:r>
            <a:r>
              <a:rPr lang="ru-RU" sz="1100" dirty="0" smtClean="0">
                <a:latin typeface="Century" pitchFamily="18" charset="0"/>
              </a:rPr>
              <a:t>  - разлив нефти в Мексиканском заливе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4-й слайд </a:t>
            </a:r>
            <a:r>
              <a:rPr lang="en-US" sz="1100" dirty="0" smtClean="0">
                <a:latin typeface="Century" pitchFamily="18" charset="0"/>
                <a:hlinkClick r:id="rId5"/>
              </a:rPr>
              <a:t>http://smartysmile.ru/uploads/images/20100512/86ada1df99a5ad6e27e73fb01604be40.jpg</a:t>
            </a:r>
            <a:r>
              <a:rPr lang="ru-RU" sz="1100" dirty="0" smtClean="0">
                <a:latin typeface="Century" pitchFamily="18" charset="0"/>
              </a:rPr>
              <a:t>  пожар в Мексиканском заливе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5-й слайд </a:t>
            </a:r>
            <a:r>
              <a:rPr lang="ru-RU" sz="1100" dirty="0" smtClean="0">
                <a:latin typeface="Century" pitchFamily="18" charset="0"/>
                <a:hlinkClick r:id="rId6"/>
              </a:rPr>
              <a:t>http://www.alvatrans.ru/userfiles/news/59_ekologiya_khimok_budet_uluchshena_za_schyot_st.jpg</a:t>
            </a:r>
            <a:r>
              <a:rPr lang="ru-RU" sz="1100" dirty="0" smtClean="0">
                <a:latin typeface="Century" pitchFamily="18" charset="0"/>
              </a:rPr>
              <a:t>  - выхлопные газы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6-й слайд </a:t>
            </a:r>
            <a:r>
              <a:rPr lang="ru-RU" sz="1100" dirty="0" smtClean="0">
                <a:latin typeface="Century" pitchFamily="18" charset="0"/>
                <a:hlinkClick r:id="rId7"/>
              </a:rPr>
              <a:t>http://milknet.ru/data/news/8/271048/20495_521,350.jpg</a:t>
            </a:r>
            <a:r>
              <a:rPr lang="ru-RU" sz="1100" dirty="0" smtClean="0">
                <a:latin typeface="Century" pitchFamily="18" charset="0"/>
              </a:rPr>
              <a:t>  – коровы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7-й слайд </a:t>
            </a:r>
            <a:r>
              <a:rPr lang="en-US" sz="1100" dirty="0" smtClean="0">
                <a:latin typeface="Century" pitchFamily="18" charset="0"/>
                <a:hlinkClick r:id="rId8"/>
              </a:rPr>
              <a:t>http://www.liceum42.ru/2013-6v/images/10.jpg</a:t>
            </a:r>
            <a:r>
              <a:rPr lang="ru-RU" sz="1100" dirty="0" smtClean="0">
                <a:latin typeface="Century" pitchFamily="18" charset="0"/>
              </a:rPr>
              <a:t>   - дымящий завод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8-й слайд </a:t>
            </a:r>
            <a:r>
              <a:rPr lang="ru-RU" sz="1100" dirty="0" smtClean="0">
                <a:latin typeface="Century" pitchFamily="18" charset="0"/>
                <a:hlinkClick r:id="rId9"/>
              </a:rPr>
              <a:t>http://yahooeu.ru/uploads/posts/09/04/01/13/yahooeu_ru_62.jpg</a:t>
            </a:r>
            <a:r>
              <a:rPr lang="ru-RU" sz="1100" dirty="0" smtClean="0">
                <a:latin typeface="Century" pitchFamily="18" charset="0"/>
              </a:rPr>
              <a:t>  - вырубка леса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latin typeface="Century" pitchFamily="18" charset="0"/>
              </a:rPr>
              <a:t>9</a:t>
            </a:r>
            <a:r>
              <a:rPr lang="ru-RU" sz="1100" dirty="0" smtClean="0">
                <a:latin typeface="Century" pitchFamily="18" charset="0"/>
              </a:rPr>
              <a:t>-</a:t>
            </a:r>
            <a:r>
              <a:rPr lang="ru-RU" sz="1100" dirty="0" err="1" smtClean="0">
                <a:latin typeface="Century" pitchFamily="18" charset="0"/>
              </a:rPr>
              <a:t>й</a:t>
            </a:r>
            <a:r>
              <a:rPr lang="ru-RU" sz="1100" dirty="0" smtClean="0">
                <a:latin typeface="Century" pitchFamily="18" charset="0"/>
              </a:rPr>
              <a:t> слайд – </a:t>
            </a:r>
            <a:r>
              <a:rPr lang="en-US" sz="1100" dirty="0" smtClean="0">
                <a:latin typeface="Century" pitchFamily="18" charset="0"/>
                <a:hlinkClick r:id="rId10"/>
              </a:rPr>
              <a:t>http://upload.wikimedia.org/wikipedia/commons/thumb/1/11/Hillside_deforestation_in_Rio_de_Janeiro.jpg</a:t>
            </a:r>
            <a:r>
              <a:rPr lang="ru-RU" sz="1100" dirty="0" smtClean="0">
                <a:latin typeface="Century" pitchFamily="18" charset="0"/>
              </a:rPr>
              <a:t>     вырубка тропического леса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latin typeface="Century" pitchFamily="18" charset="0"/>
              </a:rPr>
              <a:t>10</a:t>
            </a:r>
            <a:r>
              <a:rPr lang="ru-RU" sz="1100" dirty="0" smtClean="0">
                <a:latin typeface="Century" pitchFamily="18" charset="0"/>
              </a:rPr>
              <a:t>-</a:t>
            </a:r>
            <a:r>
              <a:rPr lang="ru-RU" sz="1100" dirty="0" err="1" smtClean="0">
                <a:latin typeface="Century" pitchFamily="18" charset="0"/>
              </a:rPr>
              <a:t>й</a:t>
            </a:r>
            <a:r>
              <a:rPr lang="ru-RU" sz="1100" dirty="0" smtClean="0">
                <a:latin typeface="Century" pitchFamily="18" charset="0"/>
              </a:rPr>
              <a:t> слайд – </a:t>
            </a:r>
            <a:r>
              <a:rPr lang="en-US" sz="1100" dirty="0" smtClean="0">
                <a:latin typeface="Century" pitchFamily="18" charset="0"/>
                <a:hlinkClick r:id="rId11"/>
              </a:rPr>
              <a:t>http://www.ewnc.org/files/images/Abies%20787+.preview.jpg</a:t>
            </a:r>
            <a:r>
              <a:rPr lang="ru-RU" sz="1100" dirty="0" smtClean="0">
                <a:latin typeface="Century" pitchFamily="18" charset="0"/>
              </a:rPr>
              <a:t>  –заготовка  древесины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11-й слайд – </a:t>
            </a:r>
            <a:r>
              <a:rPr lang="en-US" sz="1100" dirty="0" smtClean="0">
                <a:latin typeface="Century" pitchFamily="18" charset="0"/>
                <a:hlinkClick r:id="rId12"/>
              </a:rPr>
              <a:t>http://totallycoolpix.com/wp-content/uploads/2013/20130307_venice/venice_028.jpg</a:t>
            </a:r>
            <a:r>
              <a:rPr lang="ru-RU" sz="1100" dirty="0" smtClean="0">
                <a:latin typeface="Century" pitchFamily="18" charset="0"/>
              </a:rPr>
              <a:t>  урбанизация ; </a:t>
            </a:r>
            <a:r>
              <a:rPr lang="en-US" sz="1100" dirty="0" smtClean="0">
                <a:latin typeface="Century" pitchFamily="18" charset="0"/>
                <a:hlinkClick r:id="rId13"/>
              </a:rPr>
              <a:t>http://www.uv.es/sapina/IMAGE15.JPG</a:t>
            </a:r>
            <a:r>
              <a:rPr lang="ru-RU" sz="1100" dirty="0" smtClean="0">
                <a:latin typeface="Century" pitchFamily="18" charset="0"/>
              </a:rPr>
              <a:t>  - график роста населения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12-слайд </a:t>
            </a:r>
            <a:r>
              <a:rPr lang="ru-RU" sz="1100" dirty="0" smtClean="0">
                <a:latin typeface="Century" pitchFamily="18" charset="0"/>
                <a:hlinkClick r:id="rId14"/>
              </a:rPr>
              <a:t>http://moole.ru/uploads/posts/2010-08/1281728169_tass_689376_350.jpg</a:t>
            </a:r>
            <a:r>
              <a:rPr lang="ru-RU" sz="1100" dirty="0" smtClean="0">
                <a:latin typeface="Century" pitchFamily="18" charset="0"/>
              </a:rPr>
              <a:t>  - лесной пожар; </a:t>
            </a:r>
            <a:r>
              <a:rPr lang="en-US" sz="1100" dirty="0" smtClean="0">
                <a:latin typeface="Century" pitchFamily="18" charset="0"/>
                <a:hlinkClick r:id="rId15"/>
              </a:rPr>
              <a:t>http://tainy.net/wp-content/uploads/2011/12/861_rsrryerrs--600x450.jpg</a:t>
            </a:r>
            <a:r>
              <a:rPr lang="ru-RU" sz="1100" dirty="0" smtClean="0">
                <a:latin typeface="Century" pitchFamily="18" charset="0"/>
              </a:rPr>
              <a:t>  - извержение вулкана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13-й слайд </a:t>
            </a:r>
            <a:r>
              <a:rPr lang="en-US" sz="1100" dirty="0" smtClean="0">
                <a:latin typeface="Century" pitchFamily="18" charset="0"/>
                <a:hlinkClick r:id="rId16"/>
              </a:rPr>
              <a:t>http://www.greenprophet.com/wp-content/uploads/2012/12/global-warming-</a:t>
            </a:r>
            <a:r>
              <a:rPr lang="ru-RU" sz="1100" dirty="0" smtClean="0">
                <a:latin typeface="Century" pitchFamily="18" charset="0"/>
              </a:rPr>
              <a:t> </a:t>
            </a:r>
            <a:r>
              <a:rPr lang="en-US" sz="1100" dirty="0" smtClean="0">
                <a:latin typeface="Century" pitchFamily="18" charset="0"/>
              </a:rPr>
              <a:t> </a:t>
            </a:r>
            <a:r>
              <a:rPr lang="ru-RU" sz="1100" dirty="0" smtClean="0">
                <a:latin typeface="Century" pitchFamily="18" charset="0"/>
              </a:rPr>
              <a:t>термометр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14-й слайд </a:t>
            </a:r>
            <a:r>
              <a:rPr lang="en-US" sz="1100" dirty="0" smtClean="0">
                <a:latin typeface="Century" pitchFamily="18" charset="0"/>
                <a:hlinkClick r:id="rId17"/>
              </a:rPr>
              <a:t>http://www.sott.net/image/image/s3/79836/full/SevereWeather.jpg</a:t>
            </a:r>
            <a:r>
              <a:rPr lang="ru-RU" sz="1100" dirty="0" smtClean="0">
                <a:latin typeface="Century" pitchFamily="18" charset="0"/>
              </a:rPr>
              <a:t>  - коллаж; </a:t>
            </a:r>
            <a:r>
              <a:rPr lang="en-US" sz="1100" dirty="0" smtClean="0">
                <a:latin typeface="Century" pitchFamily="18" charset="0"/>
                <a:hlinkClick r:id="rId18"/>
              </a:rPr>
              <a:t>http://www.xoxmi.ru/img/20100127/Neskolko_slov_o_globalnom_poteplenii/xoxmi_ru_Neskolko_slov_o_globalnom_poteplenii_018.jpg</a:t>
            </a:r>
            <a:r>
              <a:rPr lang="ru-RU" sz="1100" dirty="0" smtClean="0">
                <a:latin typeface="Century" pitchFamily="18" charset="0"/>
              </a:rPr>
              <a:t>  - апельсины во льду; </a:t>
            </a:r>
            <a:r>
              <a:rPr lang="en-US" sz="1100" dirty="0" smtClean="0">
                <a:latin typeface="Century" pitchFamily="18" charset="0"/>
                <a:hlinkClick r:id="rId19"/>
              </a:rPr>
              <a:t>http://jo-jo.ru/uploads/posts/2011-11/1321861714_hurrikane_04.jpg</a:t>
            </a:r>
            <a:r>
              <a:rPr lang="ru-RU" sz="1100" dirty="0" smtClean="0">
                <a:latin typeface="Century" pitchFamily="18" charset="0"/>
              </a:rPr>
              <a:t>   -  изображение молнии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15-й слайд </a:t>
            </a:r>
            <a:r>
              <a:rPr lang="ru-RU" sz="1100" dirty="0" smtClean="0">
                <a:latin typeface="Century" pitchFamily="18" charset="0"/>
                <a:hlinkClick r:id="rId20"/>
              </a:rPr>
              <a:t>http://picbit.net/image/27072012_1343439996004_1343412923992.jpg</a:t>
            </a:r>
            <a:r>
              <a:rPr lang="ru-RU" sz="1100" dirty="0" smtClean="0">
                <a:latin typeface="Century" pitchFamily="18" charset="0"/>
              </a:rPr>
              <a:t> – тающий ледник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16-й слайд </a:t>
            </a:r>
            <a:r>
              <a:rPr lang="en-US" sz="1100" dirty="0" smtClean="0">
                <a:latin typeface="Century" pitchFamily="18" charset="0"/>
                <a:hlinkClick r:id="rId21"/>
              </a:rPr>
              <a:t>http://www.earthtimes.org/nsimages/files/Desertification_encyclopaedia.jpg</a:t>
            </a:r>
            <a:r>
              <a:rPr lang="ru-RU" sz="1100" dirty="0" smtClean="0">
                <a:latin typeface="Century" pitchFamily="18" charset="0"/>
              </a:rPr>
              <a:t>   - пустыня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17-й слайд </a:t>
            </a:r>
            <a:r>
              <a:rPr lang="en-US" sz="1100" dirty="0" smtClean="0">
                <a:latin typeface="Century" pitchFamily="18" charset="0"/>
                <a:hlinkClick r:id="rId22"/>
              </a:rPr>
              <a:t>http://www.wranglerforum.com/attachment.php?attachmentid=173545&amp;d=1351567377</a:t>
            </a:r>
            <a:r>
              <a:rPr lang="ru-RU" sz="1100" dirty="0" smtClean="0">
                <a:latin typeface="Century" pitchFamily="18" charset="0"/>
              </a:rPr>
              <a:t>  – наводнение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18-й слайд </a:t>
            </a:r>
            <a:r>
              <a:rPr lang="en-US" sz="1100" dirty="0" smtClean="0">
                <a:latin typeface="Century" pitchFamily="18" charset="0"/>
                <a:hlinkClick r:id="rId23"/>
              </a:rPr>
              <a:t>http://wattsupwiththat.files.wordpress.com/2011/06/rate-of-extinction.jpg?w=640</a:t>
            </a:r>
            <a:r>
              <a:rPr lang="ru-RU" sz="1100" dirty="0" smtClean="0">
                <a:latin typeface="Century" pitchFamily="18" charset="0"/>
              </a:rPr>
              <a:t>  – график вымирания видов; </a:t>
            </a:r>
            <a:r>
              <a:rPr lang="en-US" sz="1100" dirty="0" smtClean="0">
                <a:latin typeface="Century" pitchFamily="18" charset="0"/>
                <a:hlinkClick r:id="rId24"/>
              </a:rPr>
              <a:t>http://www.jamesnava.com/wp-content/uploads/2010/01/worlmap.jpg</a:t>
            </a:r>
            <a:r>
              <a:rPr lang="ru-RU" sz="1100" dirty="0" smtClean="0">
                <a:latin typeface="Century" pitchFamily="18" charset="0"/>
              </a:rPr>
              <a:t>  - карта мира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Century" pitchFamily="18" charset="0"/>
              </a:rPr>
              <a:t>19-й слайд </a:t>
            </a:r>
            <a:r>
              <a:rPr lang="en-US" sz="1100" dirty="0" smtClean="0">
                <a:latin typeface="Century" pitchFamily="18" charset="0"/>
                <a:hlinkClick r:id="rId25"/>
              </a:rPr>
              <a:t>http://www.ecolur.org/files/news/2011/07/070424151469.jpg</a:t>
            </a:r>
            <a:r>
              <a:rPr lang="ru-RU" sz="1100" dirty="0" smtClean="0">
                <a:latin typeface="Century" pitchFamily="18" charset="0"/>
              </a:rPr>
              <a:t>  - пригоршня воды </a:t>
            </a:r>
            <a:r>
              <a:rPr lang="en-US" sz="1100" dirty="0" smtClean="0">
                <a:latin typeface="Century" pitchFamily="18" charset="0"/>
                <a:hlinkClick r:id="rId26"/>
              </a:rPr>
              <a:t>http://www.111.ro/files/fr1_1.jpg</a:t>
            </a:r>
            <a:r>
              <a:rPr lang="ru-RU" sz="1100" dirty="0" smtClean="0">
                <a:latin typeface="Century" pitchFamily="18" charset="0"/>
              </a:rPr>
              <a:t>   - нехватка воды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 smtClean="0"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 smtClean="0"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 smtClean="0"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Century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28600"/>
            <a:ext cx="8229600" cy="56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Century" pitchFamily="18" charset="0"/>
              </a:rPr>
              <a:t>Использованные источники</a:t>
            </a:r>
            <a:r>
              <a:rPr lang="ru-RU" sz="3600" b="1" dirty="0">
                <a:latin typeface="Book Antiqua" pitchFamily="18" charset="0"/>
              </a:rPr>
              <a:t>:</a:t>
            </a:r>
            <a:endParaRPr lang="ru-RU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20-й слайд – </a:t>
            </a:r>
            <a:r>
              <a:rPr lang="en-US" sz="1300" dirty="0" smtClean="0">
                <a:latin typeface="Century" pitchFamily="18" charset="0"/>
                <a:hlinkClick r:id="rId2"/>
              </a:rPr>
              <a:t>http://portal.etherway.ru/uploads/images/00/00/22/2012/05/15/5c9de1.jpg</a:t>
            </a:r>
            <a:r>
              <a:rPr lang="ru-RU" sz="1300" dirty="0" smtClean="0">
                <a:latin typeface="Century" pitchFamily="18" charset="0"/>
              </a:rPr>
              <a:t>  - тучи комаров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21-й слайд – </a:t>
            </a:r>
            <a:r>
              <a:rPr lang="en-US" sz="1300" dirty="0" smtClean="0">
                <a:latin typeface="Century" pitchFamily="18" charset="0"/>
                <a:hlinkClick r:id="rId3"/>
              </a:rPr>
              <a:t>http://im3-tub-ru.yandex.net/i?id=90942514-18-72</a:t>
            </a:r>
            <a:r>
              <a:rPr lang="ru-RU" sz="1300" dirty="0" smtClean="0">
                <a:latin typeface="Century" pitchFamily="18" charset="0"/>
              </a:rPr>
              <a:t>  схема последствий парникового эффекта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22-й слайд  </a:t>
            </a:r>
            <a:r>
              <a:rPr lang="en-US" sz="1300" dirty="0" smtClean="0">
                <a:latin typeface="Century" pitchFamily="18" charset="0"/>
                <a:hlinkClick r:id="rId4"/>
              </a:rPr>
              <a:t>http://www.kobipostasi.net/wp-content/uploads/2011/08/d%C3%BCnya-%C3%</a:t>
            </a:r>
            <a:r>
              <a:rPr lang="ru-RU" sz="1300" dirty="0" smtClean="0">
                <a:latin typeface="Century" pitchFamily="18" charset="0"/>
              </a:rPr>
              <a:t>  - земной шар в ладони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23-й слайд – </a:t>
            </a:r>
            <a:r>
              <a:rPr lang="en-US" sz="1300" dirty="0" smtClean="0">
                <a:latin typeface="Century" pitchFamily="18" charset="0"/>
                <a:hlinkClick r:id="rId5"/>
              </a:rPr>
              <a:t>http://www.adventusvideo.com/forum/attachments/f26/15754d1367161702-zhen5.jpg</a:t>
            </a:r>
            <a:r>
              <a:rPr lang="ru-RU" sz="1300" dirty="0" smtClean="0">
                <a:latin typeface="Century" pitchFamily="18" charset="0"/>
              </a:rPr>
              <a:t>  - контейнеры для мусора; </a:t>
            </a:r>
            <a:r>
              <a:rPr lang="en-US" sz="1300" dirty="0" smtClean="0">
                <a:latin typeface="Century" pitchFamily="18" charset="0"/>
                <a:hlinkClick r:id="rId6"/>
              </a:rPr>
              <a:t>http://appliedyouthministry.files.wordpress.com/2012/10/recycle-paper.jpg</a:t>
            </a:r>
            <a:r>
              <a:rPr lang="ru-RU" sz="1300" dirty="0" smtClean="0">
                <a:latin typeface="Century" pitchFamily="18" charset="0"/>
              </a:rPr>
              <a:t>  - значок переработки; </a:t>
            </a:r>
            <a:r>
              <a:rPr lang="en-US" sz="1300" dirty="0" smtClean="0">
                <a:latin typeface="Century" pitchFamily="18" charset="0"/>
                <a:hlinkClick r:id="rId7"/>
              </a:rPr>
              <a:t>http://www.rzemet.pnzreg.ru/files/zemetchino_pnzreg_ru/social/ekologicheskaya_akciya.png</a:t>
            </a:r>
            <a:r>
              <a:rPr lang="ru-RU" sz="1300" dirty="0" smtClean="0">
                <a:latin typeface="Century" pitchFamily="18" charset="0"/>
              </a:rPr>
              <a:t>  - логотип; </a:t>
            </a:r>
            <a:r>
              <a:rPr lang="en-US" sz="1300" dirty="0" smtClean="0">
                <a:latin typeface="Century" pitchFamily="18" charset="0"/>
                <a:hlinkClick r:id="rId8"/>
              </a:rPr>
              <a:t>http://smallbiztrends.com/wp-content/uploads/2012/01/recycle-trash.jpg</a:t>
            </a:r>
            <a:r>
              <a:rPr lang="ru-RU" sz="1300" dirty="0" smtClean="0">
                <a:latin typeface="Century" pitchFamily="18" charset="0"/>
              </a:rPr>
              <a:t>  - фон слайда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24 –</a:t>
            </a:r>
            <a:r>
              <a:rPr lang="ru-RU" sz="1300" dirty="0" err="1" smtClean="0">
                <a:latin typeface="Century" pitchFamily="18" charset="0"/>
              </a:rPr>
              <a:t>й</a:t>
            </a:r>
            <a:r>
              <a:rPr lang="ru-RU" sz="1300" dirty="0" smtClean="0">
                <a:latin typeface="Century" pitchFamily="18" charset="0"/>
              </a:rPr>
              <a:t> слайд </a:t>
            </a:r>
            <a:r>
              <a:rPr lang="en-US" sz="1300" dirty="0" smtClean="0">
                <a:latin typeface="Century" pitchFamily="18" charset="0"/>
                <a:hlinkClick r:id="rId9"/>
              </a:rPr>
              <a:t>http://gigaom2.files.wordpress.com/2011/03/thermostat.jpg</a:t>
            </a:r>
            <a:r>
              <a:rPr lang="ru-RU" sz="1300" dirty="0" smtClean="0">
                <a:latin typeface="Century" pitchFamily="18" charset="0"/>
              </a:rPr>
              <a:t>  ; </a:t>
            </a:r>
            <a:r>
              <a:rPr lang="en-US" sz="1300" dirty="0" smtClean="0">
                <a:latin typeface="Century" pitchFamily="18" charset="0"/>
                <a:hlinkClick r:id="rId10"/>
              </a:rPr>
              <a:t>http://im7-tub-ru.yandex.net/i?id=231191625-21-72&amp;n=21</a:t>
            </a:r>
            <a:r>
              <a:rPr lang="ru-RU" sz="1300" dirty="0" smtClean="0">
                <a:latin typeface="Century" pitchFamily="18" charset="0"/>
              </a:rPr>
              <a:t>  – управление кондиционером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25-й слайд </a:t>
            </a:r>
            <a:r>
              <a:rPr lang="en-US" sz="1300" dirty="0" smtClean="0">
                <a:latin typeface="Century" pitchFamily="18" charset="0"/>
                <a:hlinkClick r:id="rId11"/>
              </a:rPr>
              <a:t>http://inexhaustibleresources.org/wp-content/uploads/2012/01/alternative-sources-of-</a:t>
            </a:r>
            <a:r>
              <a:rPr lang="ru-RU" sz="1300" dirty="0" smtClean="0">
                <a:latin typeface="Century" pitchFamily="18" charset="0"/>
              </a:rPr>
              <a:t>  схема; </a:t>
            </a:r>
            <a:r>
              <a:rPr lang="en-US" sz="1300" dirty="0" smtClean="0">
                <a:latin typeface="Century" pitchFamily="18" charset="0"/>
                <a:hlinkClick r:id="rId12"/>
              </a:rPr>
              <a:t>http://www.alphapublic.org/publishImages/index~~element50.jpg</a:t>
            </a:r>
            <a:r>
              <a:rPr lang="ru-RU" sz="1300" dirty="0" smtClean="0">
                <a:latin typeface="Century" pitchFamily="18" charset="0"/>
              </a:rPr>
              <a:t>  - коллаж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26-й слайд – </a:t>
            </a:r>
            <a:r>
              <a:rPr lang="en-US" sz="1300" dirty="0" smtClean="0">
                <a:latin typeface="Century" pitchFamily="18" charset="0"/>
                <a:hlinkClick r:id="rId13"/>
              </a:rPr>
              <a:t>http://louisville.edu/uofltoday/campus-news/carpool-zimride-offer-more-choices/image_mini</a:t>
            </a:r>
            <a:r>
              <a:rPr lang="ru-RU" sz="1300" dirty="0" smtClean="0">
                <a:latin typeface="Century" pitchFamily="18" charset="0"/>
              </a:rPr>
              <a:t> ; </a:t>
            </a:r>
            <a:r>
              <a:rPr lang="en-US" sz="1300" dirty="0" smtClean="0">
                <a:latin typeface="Century" pitchFamily="18" charset="0"/>
                <a:hlinkClick r:id="rId14"/>
              </a:rPr>
              <a:t>http://www.ekstremsportveko.com/carpoool.jpg?size=som_slideshow_crop_bottom</a:t>
            </a:r>
            <a:r>
              <a:rPr lang="ru-RU" sz="1300" dirty="0" smtClean="0">
                <a:latin typeface="Century" pitchFamily="18" charset="0"/>
              </a:rPr>
              <a:t>   - дорожные знаки; карпулинг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27-й слайд </a:t>
            </a:r>
            <a:r>
              <a:rPr lang="en-US" sz="1300" dirty="0" smtClean="0">
                <a:latin typeface="Century" pitchFamily="18" charset="0"/>
                <a:hlinkClick r:id="rId15"/>
              </a:rPr>
              <a:t>http://www.bestwebinar.com/wp-content/uploads/2013/04/Effective-versus-</a:t>
            </a:r>
            <a:r>
              <a:rPr lang="ru-RU" sz="1300" dirty="0" smtClean="0">
                <a:latin typeface="Century" pitchFamily="18" charset="0"/>
              </a:rPr>
              <a:t>    замена лампочки; </a:t>
            </a:r>
            <a:r>
              <a:rPr lang="en-US" sz="1300" dirty="0" smtClean="0">
                <a:latin typeface="Century" pitchFamily="18" charset="0"/>
                <a:hlinkClick r:id="rId16"/>
              </a:rPr>
              <a:t>http://images.reachsite.com/bf9a607f-8cb5-42cc-b2f7-</a:t>
            </a:r>
            <a:r>
              <a:rPr lang="ru-RU" sz="1300" dirty="0" smtClean="0">
                <a:latin typeface="Century" pitchFamily="18" charset="0"/>
              </a:rPr>
              <a:t>  сертификат; </a:t>
            </a:r>
            <a:r>
              <a:rPr lang="en-US" sz="1300" dirty="0" smtClean="0">
                <a:latin typeface="Century" pitchFamily="18" charset="0"/>
                <a:hlinkClick r:id="rId17"/>
              </a:rPr>
              <a:t>http://www.rftraining.co.uk/wp-content/uploads/2011/03/Boiler-Efficiency-SEDBUK-</a:t>
            </a:r>
            <a:r>
              <a:rPr lang="ru-RU" sz="1300" dirty="0" smtClean="0">
                <a:latin typeface="Century" pitchFamily="18" charset="0"/>
              </a:rPr>
              <a:t>  - схема </a:t>
            </a:r>
            <a:r>
              <a:rPr lang="ru-RU" sz="1300" dirty="0" err="1" smtClean="0">
                <a:latin typeface="Century" pitchFamily="18" charset="0"/>
              </a:rPr>
              <a:t>энергоэффективности</a:t>
            </a:r>
            <a:r>
              <a:rPr lang="ru-RU" sz="1300" dirty="0" smtClean="0">
                <a:latin typeface="Century" pitchFamily="18" charset="0"/>
              </a:rPr>
              <a:t>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28-й слайд </a:t>
            </a:r>
            <a:r>
              <a:rPr lang="en-US" sz="1300" dirty="0" smtClean="0">
                <a:latin typeface="Century" pitchFamily="18" charset="0"/>
                <a:hlinkClick r:id="rId18"/>
              </a:rPr>
              <a:t>http://im5-tub-ru.yandex.net/i?id=192663256-08-72</a:t>
            </a:r>
            <a:r>
              <a:rPr lang="ru-RU" sz="1300" dirty="0" smtClean="0">
                <a:latin typeface="Century" pitchFamily="18" charset="0"/>
              </a:rPr>
              <a:t>  – душ; </a:t>
            </a:r>
            <a:r>
              <a:rPr lang="en-US" sz="1300" dirty="0" smtClean="0">
                <a:latin typeface="Century" pitchFamily="18" charset="0"/>
                <a:hlinkClick r:id="rId19"/>
              </a:rPr>
              <a:t>http://www.cawater-info.net/all_about_water/en/wp-content/uploads/2011/12/water-conservation.jpg</a:t>
            </a:r>
            <a:r>
              <a:rPr lang="ru-RU" sz="1300" dirty="0" smtClean="0">
                <a:latin typeface="Century" pitchFamily="18" charset="0"/>
              </a:rPr>
              <a:t>  - коллаж; </a:t>
            </a:r>
            <a:r>
              <a:rPr lang="en-US" sz="1300" dirty="0" smtClean="0">
                <a:latin typeface="Century" pitchFamily="18" charset="0"/>
                <a:hlinkClick r:id="rId20"/>
              </a:rPr>
              <a:t>http://blogs.scholastic.com/.a/6a00e54faaf86b88330120a501ad9b970b-800wi</a:t>
            </a:r>
            <a:r>
              <a:rPr lang="ru-RU" sz="1300" dirty="0" smtClean="0">
                <a:latin typeface="Century" pitchFamily="18" charset="0"/>
              </a:rPr>
              <a:t>  - мытьё рук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29-й слайд </a:t>
            </a:r>
            <a:r>
              <a:rPr lang="en-US" sz="1300" dirty="0" smtClean="0">
                <a:latin typeface="Century" pitchFamily="18" charset="0"/>
                <a:hlinkClick r:id="rId21"/>
              </a:rPr>
              <a:t>http://env-ngo.wikispaces.com/file/view/energy.gif/31688543/energy.gif</a:t>
            </a:r>
            <a:r>
              <a:rPr lang="ru-RU" sz="1300" dirty="0" smtClean="0">
                <a:latin typeface="Century" pitchFamily="18" charset="0"/>
              </a:rPr>
              <a:t>  - коллаж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30-й слайд </a:t>
            </a:r>
            <a:r>
              <a:rPr lang="en-US" sz="1300" dirty="0" smtClean="0">
                <a:latin typeface="Century" pitchFamily="18" charset="0"/>
                <a:hlinkClick r:id="rId22"/>
              </a:rPr>
              <a:t>http://im8-tub-ru.yandex.net/i?id=172707324-17-72</a:t>
            </a:r>
            <a:r>
              <a:rPr lang="ru-RU" sz="1300" dirty="0" smtClean="0">
                <a:latin typeface="Century" pitchFamily="18" charset="0"/>
              </a:rPr>
              <a:t>  – росток; </a:t>
            </a:r>
            <a:r>
              <a:rPr lang="en-US" sz="1300" dirty="0" smtClean="0">
                <a:latin typeface="Century" pitchFamily="18" charset="0"/>
                <a:hlinkClick r:id="rId23"/>
              </a:rPr>
              <a:t>http://pixelbrush.ru/uploads/posts/2010-05/1272801806_1.jpg</a:t>
            </a:r>
            <a:r>
              <a:rPr lang="ru-RU" sz="1300" dirty="0" smtClean="0">
                <a:latin typeface="Century" pitchFamily="18" charset="0"/>
              </a:rPr>
              <a:t>  - дерево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31-й слайд </a:t>
            </a:r>
            <a:r>
              <a:rPr lang="en-US" sz="1300" dirty="0" smtClean="0">
                <a:latin typeface="Century" pitchFamily="18" charset="0"/>
                <a:hlinkClick r:id="rId24"/>
              </a:rPr>
              <a:t>www.newhomesdirectory.com/Blog/image.axd?picture=2010%2F11%2FHeat-Loss-In-Home.gif</a:t>
            </a:r>
            <a:r>
              <a:rPr lang="ru-RU" sz="1300" dirty="0" smtClean="0">
                <a:latin typeface="Century" pitchFamily="18" charset="0"/>
              </a:rPr>
              <a:t>   – потери тепла из дома; </a:t>
            </a:r>
            <a:r>
              <a:rPr lang="en-US" sz="1300" dirty="0" smtClean="0">
                <a:latin typeface="Century" pitchFamily="18" charset="0"/>
                <a:hlinkClick r:id="rId25"/>
              </a:rPr>
              <a:t>http://im2-tub-ru.yandex.net/i?id=138113610-34-72</a:t>
            </a:r>
            <a:r>
              <a:rPr lang="ru-RU" sz="1300" dirty="0" smtClean="0">
                <a:latin typeface="Century" pitchFamily="18" charset="0"/>
              </a:rPr>
              <a:t>  – рисунок; </a:t>
            </a:r>
            <a:r>
              <a:rPr lang="en-US" sz="1300" dirty="0" smtClean="0">
                <a:latin typeface="Century" pitchFamily="18" charset="0"/>
                <a:hlinkClick r:id="rId26"/>
              </a:rPr>
              <a:t>http://kemerovo.freeadsin.ru/content/root/users/2011/20111203/visitor/images/201112/f20111203065757-163454defb0b947c2a2e4e9063beffd5.jpg</a:t>
            </a:r>
            <a:r>
              <a:rPr lang="ru-RU" sz="1300" dirty="0" smtClean="0">
                <a:latin typeface="Century" pitchFamily="18" charset="0"/>
              </a:rPr>
              <a:t>  - </a:t>
            </a:r>
            <a:r>
              <a:rPr lang="ru-RU" sz="1300" dirty="0" err="1" smtClean="0">
                <a:latin typeface="Century" pitchFamily="18" charset="0"/>
              </a:rPr>
              <a:t>тепловизор</a:t>
            </a:r>
            <a:r>
              <a:rPr lang="ru-RU" sz="1300" dirty="0" smtClean="0">
                <a:latin typeface="Century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entury" pitchFamily="18" charset="0"/>
              </a:rPr>
              <a:t>32-й слайд </a:t>
            </a:r>
            <a:r>
              <a:rPr lang="en-US" sz="1300" dirty="0" smtClean="0">
                <a:latin typeface="Century" pitchFamily="18" charset="0"/>
                <a:hlinkClick r:id="rId27"/>
              </a:rPr>
              <a:t>http://im2-tub-ru.yandex.net/i?id=110329777-39-72&amp;n=21</a:t>
            </a:r>
            <a:r>
              <a:rPr lang="ru-RU" sz="1300" dirty="0" smtClean="0">
                <a:latin typeface="Century" pitchFamily="18" charset="0"/>
              </a:rPr>
              <a:t>  – логотип </a:t>
            </a:r>
            <a:r>
              <a:rPr lang="ru-RU" sz="1300" dirty="0" err="1" smtClean="0">
                <a:latin typeface="Century" pitchFamily="18" charset="0"/>
              </a:rPr>
              <a:t>гринпис</a:t>
            </a:r>
            <a:r>
              <a:rPr lang="ru-RU" sz="1300" dirty="0" smtClean="0">
                <a:latin typeface="Century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C:\Users\Елена\Pictures\86ada1df99a5ad6e27e73fb01604be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8458200" cy="6477000"/>
          </a:xfr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BURNING</a:t>
            </a:r>
            <a:r>
              <a:rPr lang="en-US" sz="4400" b="1" dirty="0">
                <a:latin typeface="Century" pitchFamily="18" charset="0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FOSSIL FUELS</a:t>
            </a:r>
            <a:endParaRPr lang="ru-RU" sz="4400" b="1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entury"/>
                <a:ea typeface="Andalus"/>
                <a:cs typeface="Andalus"/>
              </a:rPr>
              <a:t>INCREASED GASOLINE USAGE</a:t>
            </a:r>
            <a:endParaRPr lang="ru-RU" sz="4000" b="1" smtClean="0">
              <a:latin typeface="Century"/>
              <a:ea typeface="Andalus"/>
              <a:cs typeface="Andalus"/>
            </a:endParaRPr>
          </a:p>
        </p:txBody>
      </p:sp>
      <p:pic>
        <p:nvPicPr>
          <p:cNvPr id="17410" name="Picture 2" descr="C:\Users\Елена\Documents\КОЛЛЕДЖ\ПУПР 3 курс\открытый урок по GLOBAL WARMING\рисунки\59_ekologiya_khimok_budet_uluchshena_za_schyot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062038"/>
            <a:ext cx="6667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ocuments\КОЛЛЕДЖ\ПУПР 3 курс\открытый урок по GLOBAL WARMING\рисунки\коро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1139825"/>
            <a:ext cx="8242300" cy="55356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700" b="1" smtClean="0">
                <a:latin typeface="Century"/>
              </a:rPr>
              <a:t>Extensive</a:t>
            </a:r>
            <a:r>
              <a:rPr lang="ru-RU" sz="2700" b="1" smtClean="0">
                <a:latin typeface="Century"/>
              </a:rPr>
              <a:t> </a:t>
            </a:r>
            <a:r>
              <a:rPr lang="en-US" sz="2700" b="1" smtClean="0">
                <a:latin typeface="Century"/>
              </a:rPr>
              <a:t>farming</a:t>
            </a:r>
            <a:r>
              <a:rPr lang="ru-RU" sz="2700" b="1" smtClean="0">
                <a:latin typeface="Century"/>
              </a:rPr>
              <a:t> </a:t>
            </a:r>
            <a:r>
              <a:rPr lang="en-US" sz="2700" b="1" smtClean="0">
                <a:latin typeface="Century"/>
              </a:rPr>
              <a:t>leads to </a:t>
            </a:r>
            <a:r>
              <a:rPr lang="en-US" sz="2700" b="1" smtClean="0">
                <a:latin typeface="Century"/>
                <a:ea typeface="Aharoni"/>
                <a:cs typeface="Aharoni"/>
              </a:rPr>
              <a:t>excessive </a:t>
            </a:r>
            <a:br>
              <a:rPr lang="en-US" sz="2700" b="1" smtClean="0">
                <a:latin typeface="Century"/>
                <a:ea typeface="Aharoni"/>
                <a:cs typeface="Aharoni"/>
              </a:rPr>
            </a:br>
            <a:r>
              <a:rPr lang="en-US" sz="2700" b="1" smtClean="0">
                <a:latin typeface="Century"/>
                <a:ea typeface="Aharoni"/>
                <a:cs typeface="Aharoni"/>
              </a:rPr>
              <a:t>methane &amp; nitrogen oxide production</a:t>
            </a:r>
            <a:endParaRPr lang="ru-RU" sz="4000" b="1" smtClean="0">
              <a:latin typeface="Century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59" name="Picture 2" descr="C:\Users\Елена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entury"/>
              </a:rPr>
              <a:t>Factories produce long-lasting industrial gases </a:t>
            </a:r>
            <a:endParaRPr lang="ru-RU" sz="4000" b="1">
              <a:solidFill>
                <a:schemeClr val="bg1"/>
              </a:solidFill>
              <a:latin typeface="Centur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C:\Users\Елена\Documents\КОЛЛЕДЖ\ПУПР 3 курс\открытый урок по GLOBAL WARMING\рисунки\вырубка ле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3400" y="5029200"/>
            <a:ext cx="8382000" cy="14938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Century" pitchFamily="18" charset="0"/>
              </a:rPr>
              <a:t>TROPICAL DEFORESTATION</a:t>
            </a:r>
            <a:endParaRPr lang="ru-RU" sz="4000" b="1" dirty="0">
              <a:solidFill>
                <a:schemeClr val="bg1"/>
              </a:solidFill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Елена\Desktop\открытый урок по GLOBAL WARMING\рисунки\DEFORASTATION_RAIN_FOREST_RIO_DE_JANEIRO_BRAZ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7526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Century"/>
              </a:rPr>
              <a:t> </a:t>
            </a:r>
            <a:r>
              <a:rPr lang="en-US" sz="3200" smtClean="0">
                <a:latin typeface="Century"/>
              </a:rPr>
              <a:t>clearing forests to               </a:t>
            </a:r>
            <a:br>
              <a:rPr lang="en-US" sz="3200" smtClean="0">
                <a:latin typeface="Century"/>
              </a:rPr>
            </a:br>
            <a:r>
              <a:rPr lang="en-US" sz="3200" smtClean="0">
                <a:latin typeface="Century"/>
              </a:rPr>
              <a:t>                make new soil available for       </a:t>
            </a:r>
            <a:br>
              <a:rPr lang="en-US" sz="3200" smtClean="0">
                <a:latin typeface="Century"/>
              </a:rPr>
            </a:br>
            <a:r>
              <a:rPr lang="en-US" sz="3200" smtClean="0">
                <a:latin typeface="Century"/>
              </a:rPr>
              <a:t>                                     agricultural use</a:t>
            </a:r>
            <a:endParaRPr lang="ru-RU" sz="3200" smtClean="0">
              <a:latin typeface="Century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2111</TotalTime>
  <Words>553</Words>
  <Application>Microsoft Office PowerPoint</Application>
  <PresentationFormat>Экран (4:3)</PresentationFormat>
  <Paragraphs>74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Global Warming  &amp; 10 Things You Can Do To Reduce It</vt:lpstr>
      <vt:lpstr>Слайд 2</vt:lpstr>
      <vt:lpstr> How Do Humans Contribute to the Greenhouse Effect? </vt:lpstr>
      <vt:lpstr>Слайд 4</vt:lpstr>
      <vt:lpstr>INCREASED GASOLINE USAGE</vt:lpstr>
      <vt:lpstr>Extensive farming leads to excessive  methane &amp; nitrogen oxide production</vt:lpstr>
      <vt:lpstr>Слайд 7</vt:lpstr>
      <vt:lpstr>Слайд 8</vt:lpstr>
      <vt:lpstr> clearing forests to                                make new soil available for                                             agricultural use</vt:lpstr>
      <vt:lpstr>Слайд 10</vt:lpstr>
      <vt:lpstr>Population growth &amp; urbanization </vt:lpstr>
      <vt:lpstr>Some Natural Factors Which Contribute To Global Warming</vt:lpstr>
      <vt:lpstr>THE IMPACTS OF GLOBAL WARMING </vt:lpstr>
      <vt:lpstr>EXTREME WEATHER EVENTS</vt:lpstr>
      <vt:lpstr>MELTING  of  GLACIERS </vt:lpstr>
      <vt:lpstr>Слайд 16</vt:lpstr>
      <vt:lpstr>COASTAL  FLOODINGS</vt:lpstr>
      <vt:lpstr>ENDANGERED SPECIES EXTINCTION</vt:lpstr>
      <vt:lpstr>SHORTAGE  OF  FRESH  WATER </vt:lpstr>
      <vt:lpstr>Certain vector-borne diseases carried by animals or insects </vt:lpstr>
      <vt:lpstr>Слайд 21</vt:lpstr>
      <vt:lpstr>Слайд 22</vt:lpstr>
      <vt:lpstr>Слайд 23</vt:lpstr>
      <vt:lpstr>2. Use Less Heat and Air Conditioning </vt:lpstr>
      <vt:lpstr>3. Change a Light Bulb  or switch to  Alternative Sources of Energy</vt:lpstr>
      <vt:lpstr>4. Drive Less and Drive Smart </vt:lpstr>
      <vt:lpstr>5. Buy Energy-Efficient Products</vt:lpstr>
      <vt:lpstr>6. Use Less Hot Water</vt:lpstr>
      <vt:lpstr>7. Use the "OFF" Switch</vt:lpstr>
      <vt:lpstr>8. Plant  a  Tree</vt:lpstr>
      <vt:lpstr>9. Get a Report Card from Your Utility Company</vt:lpstr>
      <vt:lpstr>Слайд 32</vt:lpstr>
      <vt:lpstr>Использованные материалы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Lili</cp:lastModifiedBy>
  <cp:revision>148</cp:revision>
  <dcterms:created xsi:type="dcterms:W3CDTF">2011-05-11T10:52:56Z</dcterms:created>
  <dcterms:modified xsi:type="dcterms:W3CDTF">2018-11-14T18:36:24Z</dcterms:modified>
</cp:coreProperties>
</file>