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9" r:id="rId4"/>
    <p:sldId id="280" r:id="rId5"/>
    <p:sldId id="257" r:id="rId6"/>
    <p:sldId id="258" r:id="rId7"/>
    <p:sldId id="261" r:id="rId8"/>
    <p:sldId id="260" r:id="rId9"/>
    <p:sldId id="281" r:id="rId10"/>
    <p:sldId id="262" r:id="rId11"/>
    <p:sldId id="263" r:id="rId12"/>
    <p:sldId id="265" r:id="rId13"/>
    <p:sldId id="264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6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B37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AE0D-4F83-440A-A508-16797C1DB80C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3789040"/>
            <a:ext cx="9324528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latin typeface="Comic Sans MS" pitchFamily="66" charset="0"/>
              </a:rPr>
              <a:t>	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Пришли морозы. Татары страдали от холода и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голо-да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гибли кони. А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у русского народа на родной земле был надёжный тыл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запасы продовольствия, корм для коней. Иван </a:t>
            </a:r>
            <a:r>
              <a:rPr lang="en-US" sz="2600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убедился, что татары не пройдут,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ре-шил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отвести свои войска на зимние квартиры.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Неожи-данно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татары обратились в бегство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решив, что если Русь отдаёт им берег, значит хочет с ними биться.</a:t>
            </a:r>
            <a:endParaRPr lang="ru-RU" sz="2600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69"/>
          <a:stretch>
            <a:fillRect/>
          </a:stretch>
        </p:blipFill>
        <p:spPr>
          <a:xfrm>
            <a:off x="971600" y="188640"/>
            <a:ext cx="7235997" cy="37444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272608"/>
            <a:ext cx="8291264" cy="1612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Этот день –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11 ноября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– принято считать днём освобождения Руси от монголо-татарского ига.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236804" cy="48245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568863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«Путешествие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 древнюю Москву»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с.76-78 учебника. 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Какие изменения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облике Кремля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произошли при Иване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:\Users\1\Pictures\2014-07-05\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16872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16024" y="3933056"/>
            <a:ext cx="925252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конце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века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началась перестройка Кремля.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Были возведены  новые стены из красного   кирпича и башни.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Башни располагались одна от другой на расстоянии ружейного выстрела. Вокруг стен были выкопаны рвы, соединённые с Москвой-рекой и рекой Неглинкой.</a:t>
            </a:r>
            <a:endParaRPr lang="ru-RU" dirty="0">
              <a:solidFill>
                <a:srgbClr val="3B37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034" y="5949280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B3721"/>
                </a:solidFill>
              </a:rPr>
              <a:t>ʹ</a:t>
            </a:r>
            <a:endParaRPr lang="ru-RU" sz="2800" b="1" dirty="0">
              <a:solidFill>
                <a:srgbClr val="3B3721"/>
              </a:solidFill>
            </a:endParaRPr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640"/>
          <a:stretch>
            <a:fillRect/>
          </a:stretch>
        </p:blipFill>
        <p:spPr>
          <a:xfrm>
            <a:off x="971600" y="188640"/>
            <a:ext cx="7223094" cy="388843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157192"/>
            <a:ext cx="8964488" cy="15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Москву были приглашены лучшие русские и иностранные зодчие. Центром Кремля стала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Соборная площадь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10" name="Содержимое 9" descr="0010-012-Ivan-Treti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2706" y="260648"/>
            <a:ext cx="7807726" cy="496855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81" r="6191"/>
          <a:stretch>
            <a:fillRect/>
          </a:stretch>
        </p:blipFill>
        <p:spPr>
          <a:xfrm>
            <a:off x="323528" y="108631"/>
            <a:ext cx="4320480" cy="6560729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24428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	В августе 1479 года на кремлёвском холме засиял массивный,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изящ-ный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и стройный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Успенский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>
                <a:solidFill>
                  <a:srgbClr val="3B3721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стал главным собором государства. Здесь короновали царей, оглашали самые важные сообщения.</a:t>
            </a:r>
            <a:endParaRPr lang="ru-RU" dirty="0" smtClean="0">
              <a:solidFill>
                <a:srgbClr val="3B372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28792" cy="434682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686800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В 1491 году итальянские мастера возвели великолепную </a:t>
            </a:r>
            <a:r>
              <a:rPr lang="ru-RU" b="1" u="sng" dirty="0" err="1" smtClean="0">
                <a:solidFill>
                  <a:srgbClr val="FF0000"/>
                </a:solidFill>
                <a:latin typeface="Comic Sans MS" pitchFamily="66" charset="0"/>
              </a:rPr>
              <a:t>Грановитую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 палату</a:t>
            </a:r>
            <a:r>
              <a:rPr lang="ru-RU" dirty="0" smtClean="0">
                <a:latin typeface="Comic Sans MS" pitchFamily="66" charset="0"/>
              </a:rPr>
              <a:t>. Палата вместительна – её пространство почти 500 м, а стены украшены фресками.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958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первом десятилетии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XVI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века  итальянский зодчий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Алевиз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Фрязин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построил новый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Архангельский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, ставший некрополем – усыпальницей московских великих князей и царей.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7" name="Содержимое 6" descr="50899711_Arhangelskiy_sobor_Kreml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6641"/>
          <a:stretch>
            <a:fillRect/>
          </a:stretch>
        </p:blipFill>
        <p:spPr>
          <a:xfrm>
            <a:off x="251520" y="476672"/>
            <a:ext cx="4608512" cy="578784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036385" cy="468052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869160"/>
            <a:ext cx="91440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Гордость Соборной площади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колокольня «Иван Великий»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высотой около 80 метров. На её башне находилось 34 колокола общим весом свыше 16 тыс. пудов. Их звон любила вся Москва.</a:t>
            </a:r>
            <a:endParaRPr lang="ru-RU" dirty="0">
              <a:solidFill>
                <a:srgbClr val="3B3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568863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с.79-81 учебника. 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 ком этот текст?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Что интересного вы о нём узнали?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Почему его прозвали Грозным?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Какие изменения произошли при его правлении?</a:t>
            </a:r>
          </a:p>
        </p:txBody>
      </p:sp>
      <p:pic>
        <p:nvPicPr>
          <p:cNvPr id="7" name="Содержимое 6" descr="C:\Users\1\Pictures\2014-07-05\Ma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275914" cy="29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11188" y="635000"/>
            <a:ext cx="4392612" cy="849313"/>
          </a:xfrm>
          <a:solidFill>
            <a:srgbClr val="E46C0A"/>
          </a:solidFill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3290" smtClean="0">
                <a:solidFill>
                  <a:srgbClr val="FFFF00"/>
                </a:solidFill>
              </a:rPr>
              <a:t>Настрой на урок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Вот звонок нам дал сигнал,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Поработать час настал.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Так что время не теряем,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И работать начинаем.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endParaRPr lang="ru-RU" sz="4400" b="1" i="1" smtClean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1" name="Picture 4" descr="ea5a9fecff149301df653b0f6f21184e[1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7543">
            <a:off x="6599238" y="361950"/>
            <a:ext cx="22479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140817" cy="518457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402832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стал первым в истории России царём.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был лют и скор  на расправу. Оттого и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заслужил прозвище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Грозного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При Иване Грозном Россия продолжала укреплять свои рубежи, вела борьбу с многими противниками. Царю удалось присоединить к России земли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Казан-ского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и Астраханского ханств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47864" y="1844824"/>
            <a:ext cx="5400600" cy="403244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Какое событие произошло в 1480 году?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Какое значение оно имело?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Какие изменения в облике Кремля произошли при Иване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III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10" name="Рисунок 9" descr="0_80302_a3fba2c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556792"/>
            <a:ext cx="3024336" cy="2218754"/>
          </a:xfrm>
          <a:prstGeom prst="rect">
            <a:avLst/>
          </a:prstGeom>
        </p:spPr>
      </p:pic>
      <p:pic>
        <p:nvPicPr>
          <p:cNvPr id="7" name="Рисунок 7" descr="C:\Users\1\Pictures\2014-07-05\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81300"/>
            <a:ext cx="720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675"/>
            <a:ext cx="7467600" cy="8763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  <a:latin typeface="Comic Sans MS" pitchFamily="66" charset="0"/>
              </a:rPr>
              <a:t>Домашнее задание.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3962400"/>
            <a:ext cx="5256213" cy="1976438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dirty="0" smtClean="0"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8700" b="1" dirty="0" smtClean="0">
                <a:latin typeface="Comic Sans MS" pitchFamily="66" charset="0"/>
              </a:rPr>
              <a:t>с.75 – 81.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</p:txBody>
      </p:sp>
      <p:pic>
        <p:nvPicPr>
          <p:cNvPr id="21509" name="Picture 4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3464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C:\Users\1\Pictures\2014-07-05\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557338"/>
            <a:ext cx="20447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571500"/>
            <a:ext cx="8229600" cy="1143000"/>
          </a:xfrm>
        </p:spPr>
        <p:txBody>
          <a:bodyPr lIns="91440" tIns="45720" rIns="91440" bIns="45720" anchor="b"/>
          <a:lstStyle/>
          <a:p>
            <a:r>
              <a:rPr lang="ru-RU" sz="4000" b="1" dirty="0">
                <a:solidFill>
                  <a:srgbClr val="FFFF00"/>
                </a:solidFill>
              </a:rPr>
              <a:t>Проверка домашнего задания.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144000" cy="5256212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бросил открытый вызов Орде?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В чем выражался этот вызов?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Что происходило в Орде в ту пору?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победил в этой борьбе?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Когда стало известно, что Мамай идет с войском на Русь?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С какой целью отправил Дмитрий Иванович гонцов в разные стороны Русской земли?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благословил князя Дмитрия Ивановича на борьбу с врагами?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На какой реке встретились войска?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Когда произошло сражение?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Как называлось поле?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С чего началась битва?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Чем закончилось сражение?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Как стали звать князя Дмитрия  после этой битвы?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1935162"/>
          </a:xfrm>
        </p:spPr>
        <p:txBody>
          <a:bodyPr lIns="91440" tIns="45720" rIns="91440" bIns="45720" anchor="b"/>
          <a:lstStyle/>
          <a:p>
            <a:r>
              <a:rPr lang="ru-RU" sz="3600" b="1" dirty="0">
                <a:solidFill>
                  <a:srgbClr val="FFFF00"/>
                </a:solidFill>
              </a:rPr>
              <a:t>Обрели ли русские земли полную независимость после разгрома войска Мамая?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92375"/>
            <a:ext cx="8229600" cy="3744913"/>
          </a:xfrm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Нет. Враг еще был силен. Набеги ордынцев продолжались и выплата дани.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Потребовалось еще 100 лет, чтобы совсем освободиться от ордынской зависимости.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Тогда на Руси правил Иван Третий – </a:t>
            </a:r>
            <a:r>
              <a:rPr lang="ru-RU" sz="2400" b="1" i="1" dirty="0">
                <a:latin typeface="Georgia" pitchFamily="18" charset="0"/>
              </a:rPr>
              <a:t>дальновидный, осторожный и расчетливый человек</a:t>
            </a:r>
            <a:r>
              <a:rPr lang="ru-RU" sz="2400" b="1" i="1" dirty="0" smtClean="0">
                <a:latin typeface="Georgia" pitchFamily="18" charset="0"/>
              </a:rPr>
              <a:t>.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496" y="3933056"/>
            <a:ext cx="8784976" cy="2764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Прошло 100 лет после Куликовской битвы. Московское княжество ещё более расширилось и усилилось, присоединив к себе большинство Русских  земель.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Важным событием правления Ивана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было присоединение  Новгорода к Московскому государству.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6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7542" y="188640"/>
            <a:ext cx="5142930" cy="3816424"/>
          </a:xfrm>
          <a:effectLst>
            <a:softEdge rad="1270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46" y="260648"/>
            <a:ext cx="2700005" cy="3672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20680" cy="433548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91440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Через два года после покорения Новгорода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Васильевич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вынужден был выступить против татар. Он был ещё данником Орды, хотя и не очень исправным, чем навлёк на себя ханский гнев. Он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отказался платить дань хану Ахмату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3933056"/>
            <a:ext cx="8995792" cy="2708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Изменилось русское войско.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Появились </a:t>
            </a:r>
            <a:r>
              <a:rPr lang="ru-RU" u="sng" dirty="0" smtClean="0">
                <a:solidFill>
                  <a:srgbClr val="FF0066"/>
                </a:solidFill>
                <a:latin typeface="Comic Sans MS" pitchFamily="66" charset="0"/>
              </a:rPr>
              <a:t>пушки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ручное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огне-стрельное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оружие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пищали</a:t>
            </a:r>
            <a:r>
              <a:rPr lang="ru-RU" dirty="0" smtClean="0">
                <a:latin typeface="Comic Sans MS" pitchFamily="66" charset="0"/>
              </a:rPr>
              <a:t>. Главной силой была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кованная рать</a:t>
            </a:r>
            <a:r>
              <a:rPr lang="ru-RU" dirty="0" smtClean="0">
                <a:latin typeface="Comic Sans MS" pitchFamily="66" charset="0"/>
              </a:rPr>
              <a:t> – хорошо вооружённая конница. В походах её </a:t>
            </a:r>
            <a:r>
              <a:rPr lang="ru-RU" dirty="0" err="1" smtClean="0">
                <a:latin typeface="Comic Sans MS" pitchFamily="66" charset="0"/>
              </a:rPr>
              <a:t>поддер-живала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006600"/>
                </a:solidFill>
                <a:latin typeface="Comic Sans MS" pitchFamily="66" charset="0"/>
              </a:rPr>
              <a:t>судовая рать</a:t>
            </a:r>
            <a:r>
              <a:rPr lang="ru-RU" dirty="0" smtClean="0">
                <a:latin typeface="Comic Sans MS" pitchFamily="66" charset="0"/>
              </a:rPr>
              <a:t> – пешее войско, которое к месту битвы доставляли на лодках.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rcRect l="33995"/>
          <a:stretch>
            <a:fillRect/>
          </a:stretch>
        </p:blipFill>
        <p:spPr>
          <a:xfrm>
            <a:off x="539552" y="188640"/>
            <a:ext cx="4233787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384376" cy="3810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077072"/>
            <a:ext cx="9144000" cy="2780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Летом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узнал, что на Русь ведёт свои войска ордынский хан Ахмат. Русская рать во главе с Иваном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выступила навстречу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неприяте-лю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Противники встретились на реке Угре.</a:t>
            </a:r>
            <a:r>
              <a:rPr lang="ru-RU" dirty="0" smtClean="0">
                <a:latin typeface="Comic Sans MS" pitchFamily="66" charset="0"/>
              </a:rPr>
              <a:t> Обе рати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встали друг против друга на противоположных  сторонах реки, и никто не решался первым начать наступление. Так продолжалось до октября. 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499401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Стояние на р.Угре 11 ноября 1480 г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250917" cy="396044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7667625" cy="5543550"/>
          </a:xfrm>
          <a:prstGeom prst="rect">
            <a:avLst/>
          </a:prstGeom>
          <a:noFill/>
        </p:spPr>
      </p:pic>
      <p:pic>
        <p:nvPicPr>
          <p:cNvPr id="25603" name="Picture 3" descr="На 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0067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261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Настрой на урок</vt:lpstr>
      <vt:lpstr>Проверка домашнего задания.</vt:lpstr>
      <vt:lpstr>Обрели ли русские земли полную независимость после разгрома войска Мамая?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Работа по учебнику</vt:lpstr>
      <vt:lpstr>Слайд 13</vt:lpstr>
      <vt:lpstr>Слайд 14</vt:lpstr>
      <vt:lpstr>Слайд 15</vt:lpstr>
      <vt:lpstr>Слайд 16</vt:lpstr>
      <vt:lpstr>Слайд 17</vt:lpstr>
      <vt:lpstr>Слайд 18</vt:lpstr>
      <vt:lpstr>  Работа по учебнику</vt:lpstr>
      <vt:lpstr>Слайд 20</vt:lpstr>
      <vt:lpstr>Подведём итоги:</vt:lpstr>
      <vt:lpstr>Домашнее задание.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Пользователь</cp:lastModifiedBy>
  <cp:revision>37</cp:revision>
  <dcterms:created xsi:type="dcterms:W3CDTF">2012-12-29T06:59:40Z</dcterms:created>
  <dcterms:modified xsi:type="dcterms:W3CDTF">2017-03-10T16:29:00Z</dcterms:modified>
</cp:coreProperties>
</file>